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41"/>
  </p:handoutMasterIdLst>
  <p:sldIdLst>
    <p:sldId id="454" r:id="rId2"/>
    <p:sldId id="455" r:id="rId3"/>
    <p:sldId id="456" r:id="rId4"/>
    <p:sldId id="472" r:id="rId5"/>
    <p:sldId id="488" r:id="rId6"/>
    <p:sldId id="468" r:id="rId7"/>
    <p:sldId id="405" r:id="rId8"/>
    <p:sldId id="401" r:id="rId9"/>
    <p:sldId id="402" r:id="rId10"/>
    <p:sldId id="403" r:id="rId11"/>
    <p:sldId id="399" r:id="rId12"/>
    <p:sldId id="404" r:id="rId13"/>
    <p:sldId id="441" r:id="rId14"/>
    <p:sldId id="474" r:id="rId15"/>
    <p:sldId id="459" r:id="rId16"/>
    <p:sldId id="473" r:id="rId17"/>
    <p:sldId id="462" r:id="rId18"/>
    <p:sldId id="465" r:id="rId19"/>
    <p:sldId id="466" r:id="rId20"/>
    <p:sldId id="351" r:id="rId21"/>
    <p:sldId id="350" r:id="rId22"/>
    <p:sldId id="348" r:id="rId23"/>
    <p:sldId id="486" r:id="rId24"/>
    <p:sldId id="487" r:id="rId25"/>
    <p:sldId id="364" r:id="rId26"/>
    <p:sldId id="475" r:id="rId27"/>
    <p:sldId id="365" r:id="rId28"/>
    <p:sldId id="482" r:id="rId29"/>
    <p:sldId id="451" r:id="rId30"/>
    <p:sldId id="426" r:id="rId31"/>
    <p:sldId id="450" r:id="rId32"/>
    <p:sldId id="481" r:id="rId33"/>
    <p:sldId id="485" r:id="rId34"/>
    <p:sldId id="476" r:id="rId35"/>
    <p:sldId id="478" r:id="rId36"/>
    <p:sldId id="477" r:id="rId37"/>
    <p:sldId id="453" r:id="rId38"/>
    <p:sldId id="470" r:id="rId39"/>
    <p:sldId id="471" r:id="rId40"/>
  </p:sldIdLst>
  <p:sldSz cx="9144000" cy="6858000" type="screen4x3"/>
  <p:notesSz cx="7315200" cy="9601200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33"/>
    <a:srgbClr val="FF3399"/>
    <a:srgbClr val="000000"/>
    <a:srgbClr val="398389"/>
    <a:srgbClr val="0066FF"/>
    <a:srgbClr val="CCFF33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5" autoAdjust="0"/>
    <p:restoredTop sz="93898" autoAdjust="0"/>
  </p:normalViewPr>
  <p:slideViewPr>
    <p:cSldViewPr snapToObjects="1">
      <p:cViewPr varScale="1">
        <p:scale>
          <a:sx n="124" d="100"/>
          <a:sy n="124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ECDF804-925F-4417-9B6D-A3B2E241A4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1" tIns="46512" rIns="93021" bIns="4651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1C2EAB8-D0D1-4979-947B-C377B2A011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1" tIns="46512" rIns="93021" bIns="4651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21B57224-3F8A-42EF-898C-5982B02EFEA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1" tIns="46512" rIns="93021" bIns="4651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104AC1A-CB1E-4E31-AE98-816EB66F029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1" tIns="46512" rIns="93021" bIns="4651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fld id="{245621FB-6E28-40A1-9557-9DD33239E1F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1136BB-415B-464C-96DD-013C6098F3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7315200" cy="47625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5A8154B-48AA-4396-AE6B-9604196F73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618839-705B-442F-8F6A-28225772FA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309CB-0E35-4DC3-880E-CE6A29B93C5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91109467"/>
      </p:ext>
    </p:extLst>
  </p:cSld>
  <p:clrMapOvr>
    <a:masterClrMapping/>
  </p:clrMapOvr>
  <p:transition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FA7734-CB7D-4A85-9B27-E5EF7AD224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40E148A-B7EA-48AF-9394-70023FBC44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1CB3C8E-0F19-4C97-9882-C9E017831D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43BD43-28CB-49B9-A576-F28D55A0E8B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74386867"/>
      </p:ext>
    </p:extLst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874464F-E182-4E04-8F2A-15073E1727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9F9852-B62C-431E-8C2C-AC7F331CA8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8133BE-767B-4843-8685-FAB5681D65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24290-1965-439F-8D7E-972D44AA4F3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8116353"/>
      </p:ext>
    </p:extLst>
  </p:cSld>
  <p:clrMapOvr>
    <a:masterClrMapping/>
  </p:clrMapOvr>
  <p:transition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1E2DA4-5B76-45F9-89A2-266C8B35D3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CF7C5B-1394-4896-A3C1-89B0426E10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3A1A92-6849-43C0-B707-D6441014B8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5EE592-CE02-4B52-AF89-7EDCEC0D61B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86779967"/>
      </p:ext>
    </p:extLst>
  </p:cSld>
  <p:clrMapOvr>
    <a:masterClrMapping/>
  </p:clrMapOvr>
  <p:transition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B1322D3-506F-411B-A9C8-694E338F7A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7129463" cy="47625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13BDA76-7161-477A-AE93-3A671E76E8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672B86-7B83-453D-AF67-CB4ED32503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093B63-9E91-4C5A-84B0-ABCF0614E39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10787170"/>
      </p:ext>
    </p:extLst>
  </p:cSld>
  <p:clrMapOvr>
    <a:masterClrMapping/>
  </p:clrMapOvr>
  <p:transition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F1BD28-08BB-4F21-9F5D-2F24BA98EC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979722-C2C8-49D9-81BB-FAD0079EED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A8513B-45A0-4DEE-8093-70D7A7A893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6A984-0130-45CF-B37A-59A93983BC9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83970606"/>
      </p:ext>
    </p:extLst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009B95D-B7C8-4663-9058-F2576F1929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9FFD188-ABB8-4776-B092-523D6503C6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480A96-08D0-46A3-8C5A-038A2DDC63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4531A-C276-49F5-BF81-3F8F3C79EC3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40139521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CB1DCC8-965E-4D00-AB9B-9253F0D44D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748809-A5B0-43CE-BE77-B7CEC2B3DE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2F2529-B649-4852-8AE6-0143E6124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8471B-3725-41BC-9CBF-01B2047708C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2693271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63CEF-6D52-4A8C-87D7-6DF6BDA9EF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4DD14-0AB3-45B5-AC40-0984D597F9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BFACE-58CE-45A5-B255-13CC7335E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F7011B-3994-42FF-BD1C-FBBE32C83E1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1340818"/>
      </p:ext>
    </p:extLst>
  </p:cSld>
  <p:clrMapOvr>
    <a:masterClrMapping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8E1BDD9-2AFF-4570-8D98-BD3D8D3BF7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CD1FBB5-5AF5-4637-B98D-A74E2A8A74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B91697-748D-42C2-AB80-BA5C3A1CA8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D700DB-61C4-4F9D-8CA4-BE814051DB6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92732022"/>
      </p:ext>
    </p:extLst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668C8F-65B8-49C5-B30C-8BECE4D78B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C8CDE6-88C4-4316-9672-AF6835D7EC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69B89B-A58E-440D-BA29-8D3111B667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5ADEC-CE2B-4485-ABF4-66EE622E2DA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7959518"/>
      </p:ext>
    </p:extLst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D001823-8FB8-4036-A3E6-D72C458A6B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B9FDC6-224B-4C30-85BB-2DF8C1CCC7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1513E0-139D-4BC0-A694-9A7E17EDA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FA470-553A-44DE-9714-5EA1FBA3E8A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40490173"/>
      </p:ext>
    </p:extLst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084264D-50E4-4336-8425-9A2C8A7A03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8806A6C-9DE1-4604-9D58-1D703DCCE50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2A176E3-9149-42A1-A020-593B6D2AB7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419900C8-7861-4631-BF95-0DE0630AF340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55486A62-B2D2-4C5E-8302-6A496642E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76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09C7DA7F-F1CA-4820-A300-0DF0E0C0B8C9}" type="slidenum">
              <a:rPr lang="de-DE" altLang="en-US" b="1">
                <a:solidFill>
                  <a:schemeClr val="bg2"/>
                </a:solidFill>
              </a:rPr>
              <a:pPr algn="r" eaLnBrk="1" hangingPunct="1">
                <a:spcBef>
                  <a:spcPct val="50000"/>
                </a:spcBef>
              </a:pPr>
              <a:t>‹#›</a:t>
            </a:fld>
            <a:endParaRPr lang="de-DE" altLang="en-US" b="1">
              <a:solidFill>
                <a:schemeClr val="bg2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5DD218D-C674-4C92-9E04-6E19428EB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1720C7AF-423E-42B6-B613-FC965583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en-US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669D226E-7EDF-454E-92B5-2A2E02C75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647700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328CB66E-C4A4-44A5-8A63-480B3FED27BD}" type="slidenum">
              <a:rPr lang="de-DE" altLang="en-US" sz="1000"/>
              <a:pPr algn="ctr" eaLnBrk="1" hangingPunct="1"/>
              <a:t>‹#›</a:t>
            </a:fld>
            <a:endParaRPr lang="de-DE" altLang="en-US" sz="1000"/>
          </a:p>
        </p:txBody>
      </p:sp>
      <p:pic>
        <p:nvPicPr>
          <p:cNvPr id="1033" name="Picture 10" descr="logoblauwklein">
            <a:extLst>
              <a:ext uri="{FF2B5EF4-FFF2-40B4-BE49-F238E27FC236}">
                <a16:creationId xmlns:a16="http://schemas.microsoft.com/office/drawing/2014/main" id="{7D0A6F28-6950-4AF0-BC12-2389F3DF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943600"/>
            <a:ext cx="1066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</p:sldLayoutIdLst>
  <p:transition>
    <p:pull dir="r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39.xml"/><Relationship Id="rId16" Type="http://schemas.openxmlformats.org/officeDocument/2006/relationships/image" Target="../media/image52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47.png"/><Relationship Id="rId5" Type="http://schemas.openxmlformats.org/officeDocument/2006/relationships/tags" Target="../tags/tag42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48.xml"/><Relationship Id="rId16" Type="http://schemas.openxmlformats.org/officeDocument/2006/relationships/image" Target="../media/image61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56.png"/><Relationship Id="rId5" Type="http://schemas.openxmlformats.org/officeDocument/2006/relationships/tags" Target="../tags/tag51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4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8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tags" Target="../tags/tag57.xml"/><Relationship Id="rId16" Type="http://schemas.openxmlformats.org/officeDocument/2006/relationships/image" Target="../media/image71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6.png"/><Relationship Id="rId5" Type="http://schemas.openxmlformats.org/officeDocument/2006/relationships/tags" Target="../tags/tag60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67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png"/><Relationship Id="rId5" Type="http://schemas.openxmlformats.org/officeDocument/2006/relationships/tags" Target="../tags/tag69.xml"/><Relationship Id="rId10" Type="http://schemas.openxmlformats.org/officeDocument/2006/relationships/image" Target="../media/image78.png"/><Relationship Id="rId4" Type="http://schemas.openxmlformats.org/officeDocument/2006/relationships/tags" Target="../tags/tag68.xml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TEVC.2013.228153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98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79.xml"/><Relationship Id="rId7" Type="http://schemas.openxmlformats.org/officeDocument/2006/relationships/image" Target="../media/image10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4.png"/><Relationship Id="rId4" Type="http://schemas.openxmlformats.org/officeDocument/2006/relationships/tags" Target="../tags/tag80.xml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5.png"/><Relationship Id="rId5" Type="http://schemas.openxmlformats.org/officeDocument/2006/relationships/tags" Target="../tags/tag7.xml"/><Relationship Id="rId10" Type="http://schemas.openxmlformats.org/officeDocument/2006/relationships/image" Target="../media/image4.png"/><Relationship Id="rId4" Type="http://schemas.openxmlformats.org/officeDocument/2006/relationships/tags" Target="../tags/tag6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hyperlink" Target="https://github.com/wangronin/HIGA-M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tags" Target="../tags/tag11.xml"/><Relationship Id="rId16" Type="http://schemas.openxmlformats.org/officeDocument/2006/relationships/image" Target="../media/image2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9.png"/><Relationship Id="rId5" Type="http://schemas.openxmlformats.org/officeDocument/2006/relationships/tags" Target="../tags/tag14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2.png"/><Relationship Id="rId3" Type="http://schemas.openxmlformats.org/officeDocument/2006/relationships/tags" Target="../tags/tag21.xml"/><Relationship Id="rId21" Type="http://schemas.openxmlformats.org/officeDocument/2006/relationships/image" Target="../media/image35.pn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tags" Target="../tags/tag20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38.png"/><Relationship Id="rId5" Type="http://schemas.openxmlformats.org/officeDocument/2006/relationships/tags" Target="../tags/tag23.xml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tags" Target="../tags/tag28.xml"/><Relationship Id="rId19" Type="http://schemas.openxmlformats.org/officeDocument/2006/relationships/image" Target="../media/image33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2.png"/><Relationship Id="rId5" Type="http://schemas.openxmlformats.org/officeDocument/2006/relationships/tags" Target="../tags/tag35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tags" Target="../tags/tag34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3">
            <a:extLst>
              <a:ext uri="{FF2B5EF4-FFF2-40B4-BE49-F238E27FC236}">
                <a16:creationId xmlns:a16="http://schemas.microsoft.com/office/drawing/2014/main" id="{60375173-AD86-4B0C-B727-5EFB50464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en-US" b="1">
                <a:solidFill>
                  <a:schemeClr val="tx1"/>
                </a:solidFill>
              </a:rPr>
              <a:t>Unit: Population-based Multiobjective Optimization</a:t>
            </a:r>
            <a:endParaRPr lang="de-DE" altLang="en-US" b="1">
              <a:solidFill>
                <a:schemeClr val="tx1"/>
              </a:solidFill>
            </a:endParaRPr>
          </a:p>
        </p:txBody>
      </p:sp>
      <p:sp>
        <p:nvSpPr>
          <p:cNvPr id="15363" name="Textfeld 2">
            <a:extLst>
              <a:ext uri="{FF2B5EF4-FFF2-40B4-BE49-F238E27FC236}">
                <a16:creationId xmlns:a16="http://schemas.microsoft.com/office/drawing/2014/main" id="{58EEADB6-2260-4145-8A93-75EA49E0E6E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TexPoint fonts used in EMF. </a:t>
            </a:r>
          </a:p>
          <a:p>
            <a:r>
              <a:rPr lang="en-US" altLang="en-US"/>
              <a:t>Read the TexPoint manual before you delete this box.: </a:t>
            </a:r>
            <a:r>
              <a:rPr lang="en-US" altLang="en-US">
                <a:latin typeface="LCMSS8" pitchFamily="34" charset="0"/>
              </a:rPr>
              <a:t>A</a:t>
            </a:r>
            <a:r>
              <a:rPr lang="en-US" altLang="en-US">
                <a:latin typeface="CMMI8" pitchFamily="34" charset="0"/>
              </a:rPr>
              <a:t>A</a:t>
            </a:r>
            <a:r>
              <a:rPr lang="en-US" altLang="en-US">
                <a:latin typeface="CMSY8" pitchFamily="34" charset="0"/>
              </a:rPr>
              <a:t>A</a:t>
            </a:r>
            <a:r>
              <a:rPr lang="en-US" altLang="en-US">
                <a:latin typeface="CMBX12" pitchFamily="34" charset="0"/>
              </a:rPr>
              <a:t>A</a:t>
            </a:r>
            <a:r>
              <a:rPr lang="en-US" altLang="en-US">
                <a:latin typeface="MSBM10" pitchFamily="34" charset="0"/>
              </a:rPr>
              <a:t>A</a:t>
            </a:r>
            <a:r>
              <a:rPr lang="en-US" altLang="en-US">
                <a:latin typeface="CMEX10" pitchFamily="34" charset="0"/>
              </a:rPr>
              <a:t>A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99C60A1-6E9A-49A0-B3A4-83E40FE3C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Mutation of bitstrings and real vectors</a:t>
            </a:r>
          </a:p>
        </p:txBody>
      </p:sp>
      <p:pic>
        <p:nvPicPr>
          <p:cNvPr id="23555" name="Picture 10" descr="txp_fig">
            <a:extLst>
              <a:ext uri="{FF2B5EF4-FFF2-40B4-BE49-F238E27FC236}">
                <a16:creationId xmlns:a16="http://schemas.microsoft.com/office/drawing/2014/main" id="{EC6E0166-13E9-4531-A149-95EE7198E6A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08113"/>
            <a:ext cx="24701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Grafik 13" descr="txp_fig">
            <a:extLst>
              <a:ext uri="{FF2B5EF4-FFF2-40B4-BE49-F238E27FC236}">
                <a16:creationId xmlns:a16="http://schemas.microsoft.com/office/drawing/2014/main" id="{9DB8DD23-9F82-4056-AC9F-701DA12421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822450"/>
            <a:ext cx="74422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3" descr="txp_fig">
            <a:extLst>
              <a:ext uri="{FF2B5EF4-FFF2-40B4-BE49-F238E27FC236}">
                <a16:creationId xmlns:a16="http://schemas.microsoft.com/office/drawing/2014/main" id="{E4DEF4DC-BAF3-44FE-8297-F61A52AD5A6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713038"/>
            <a:ext cx="282098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Grafik 12" descr="txp_fig">
            <a:extLst>
              <a:ext uri="{FF2B5EF4-FFF2-40B4-BE49-F238E27FC236}">
                <a16:creationId xmlns:a16="http://schemas.microsoft.com/office/drawing/2014/main" id="{31FCFBFA-C8B0-4CBB-B9D9-FC059A7EED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3098800"/>
            <a:ext cx="41433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Grafik 14" descr="txp_fig">
            <a:extLst>
              <a:ext uri="{FF2B5EF4-FFF2-40B4-BE49-F238E27FC236}">
                <a16:creationId xmlns:a16="http://schemas.microsoft.com/office/drawing/2014/main" id="{9CA50AC8-9779-4B82-A729-0687116A4F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3519488"/>
            <a:ext cx="48450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8" descr="txp_fig">
            <a:extLst>
              <a:ext uri="{FF2B5EF4-FFF2-40B4-BE49-F238E27FC236}">
                <a16:creationId xmlns:a16="http://schemas.microsoft.com/office/drawing/2014/main" id="{60C49185-3E86-4612-86E6-443170A1563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4041775"/>
            <a:ext cx="2725737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Grafik 15" descr="txp_fig">
            <a:extLst>
              <a:ext uri="{FF2B5EF4-FFF2-40B4-BE49-F238E27FC236}">
                <a16:creationId xmlns:a16="http://schemas.microsoft.com/office/drawing/2014/main" id="{2566A49A-A651-40DC-A15C-4CDDE2AC4F0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4354513"/>
            <a:ext cx="35052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Grafik 16" descr="txp_fig">
            <a:extLst>
              <a:ext uri="{FF2B5EF4-FFF2-40B4-BE49-F238E27FC236}">
                <a16:creationId xmlns:a16="http://schemas.microsoft.com/office/drawing/2014/main" id="{17A48D8C-FF86-44D8-B633-DEF81EEFF3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5149850"/>
            <a:ext cx="74390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Grafik 13" descr="txp_fig">
            <a:extLst>
              <a:ext uri="{FF2B5EF4-FFF2-40B4-BE49-F238E27FC236}">
                <a16:creationId xmlns:a16="http://schemas.microsoft.com/office/drawing/2014/main" id="{E8A50D40-C451-45C3-A070-FA928208343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4733925"/>
            <a:ext cx="6451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69A2DA6-4AF0-451D-8003-EDA9F246B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Recombination: crossover operators</a:t>
            </a:r>
          </a:p>
        </p:txBody>
      </p:sp>
      <p:pic>
        <p:nvPicPr>
          <p:cNvPr id="24579" name="Picture 17" descr="txp_fig">
            <a:extLst>
              <a:ext uri="{FF2B5EF4-FFF2-40B4-BE49-F238E27FC236}">
                <a16:creationId xmlns:a16="http://schemas.microsoft.com/office/drawing/2014/main" id="{0F64DF42-D465-4AA1-8961-0712C51232E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13" y="1143000"/>
            <a:ext cx="288766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9" descr="txp_fig">
            <a:extLst>
              <a:ext uri="{FF2B5EF4-FFF2-40B4-BE49-F238E27FC236}">
                <a16:creationId xmlns:a16="http://schemas.microsoft.com/office/drawing/2014/main" id="{92EBCD2D-2445-4838-AE54-6362BFDDB49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3538538"/>
            <a:ext cx="274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Grafik 13" descr="txp_fig">
            <a:extLst>
              <a:ext uri="{FF2B5EF4-FFF2-40B4-BE49-F238E27FC236}">
                <a16:creationId xmlns:a16="http://schemas.microsoft.com/office/drawing/2014/main" id="{CA3FAE86-D066-40D6-B8B1-827E75AE0A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3429000"/>
            <a:ext cx="27463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3" descr="txp_fig">
            <a:extLst>
              <a:ext uri="{FF2B5EF4-FFF2-40B4-BE49-F238E27FC236}">
                <a16:creationId xmlns:a16="http://schemas.microsoft.com/office/drawing/2014/main" id="{FE304789-68BF-4FB7-8640-7C5658436F0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143000"/>
            <a:ext cx="27463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31" descr="txp_fig">
            <a:extLst>
              <a:ext uri="{FF2B5EF4-FFF2-40B4-BE49-F238E27FC236}">
                <a16:creationId xmlns:a16="http://schemas.microsoft.com/office/drawing/2014/main" id="{32D59D7F-F86D-4DC6-A95D-0C8EEB5448A9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425700"/>
            <a:ext cx="4073525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38" descr="txp_fig">
            <a:extLst>
              <a:ext uri="{FF2B5EF4-FFF2-40B4-BE49-F238E27FC236}">
                <a16:creationId xmlns:a16="http://schemas.microsoft.com/office/drawing/2014/main" id="{E77D9BCD-0798-4E47-B8B8-4A24D39FB4BC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593975"/>
            <a:ext cx="37655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42" descr="txp_fig">
            <a:extLst>
              <a:ext uri="{FF2B5EF4-FFF2-40B4-BE49-F238E27FC236}">
                <a16:creationId xmlns:a16="http://schemas.microsoft.com/office/drawing/2014/main" id="{2C1A8E8D-944B-4EB6-8F78-EC50D927AC64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4883150"/>
            <a:ext cx="37814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44" descr="txp_fig">
            <a:extLst>
              <a:ext uri="{FF2B5EF4-FFF2-40B4-BE49-F238E27FC236}">
                <a16:creationId xmlns:a16="http://schemas.microsoft.com/office/drawing/2014/main" id="{B0AD0ECF-23BD-4F62-8081-19D8359CD580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4883150"/>
            <a:ext cx="3773488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Grafik 18" descr="txp_fig">
            <a:extLst>
              <a:ext uri="{FF2B5EF4-FFF2-40B4-BE49-F238E27FC236}">
                <a16:creationId xmlns:a16="http://schemas.microsoft.com/office/drawing/2014/main" id="{4D0BF04B-4ACF-40D6-892F-545FD78FACD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5911850"/>
            <a:ext cx="74707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2AAEA18-C498-4353-ABA8-714976BF8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Recombination: advanced concepts</a:t>
            </a:r>
          </a:p>
        </p:txBody>
      </p:sp>
      <p:pic>
        <p:nvPicPr>
          <p:cNvPr id="25603" name="Grafik 14" descr="txp_fig">
            <a:extLst>
              <a:ext uri="{FF2B5EF4-FFF2-40B4-BE49-F238E27FC236}">
                <a16:creationId xmlns:a16="http://schemas.microsoft.com/office/drawing/2014/main" id="{11E80B1A-B2FB-4274-A305-16FB6D9357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84313"/>
            <a:ext cx="75215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17" descr="txp_fig">
            <a:extLst>
              <a:ext uri="{FF2B5EF4-FFF2-40B4-BE49-F238E27FC236}">
                <a16:creationId xmlns:a16="http://schemas.microsoft.com/office/drawing/2014/main" id="{FC6EAAF4-83C7-4EF7-B80E-73181E71014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114800"/>
            <a:ext cx="63277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9" descr="txp_fig">
            <a:extLst>
              <a:ext uri="{FF2B5EF4-FFF2-40B4-BE49-F238E27FC236}">
                <a16:creationId xmlns:a16="http://schemas.microsoft.com/office/drawing/2014/main" id="{1C3ED420-99B1-4B71-8AAF-678522332FFA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541838"/>
            <a:ext cx="744378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Grafik 12" descr="txp_fig">
            <a:extLst>
              <a:ext uri="{FF2B5EF4-FFF2-40B4-BE49-F238E27FC236}">
                <a16:creationId xmlns:a16="http://schemas.microsoft.com/office/drawing/2014/main" id="{96649967-EC5D-4778-8D8C-6B3339D8C4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627438"/>
            <a:ext cx="656748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26" descr="txp_fig">
            <a:extLst>
              <a:ext uri="{FF2B5EF4-FFF2-40B4-BE49-F238E27FC236}">
                <a16:creationId xmlns:a16="http://schemas.microsoft.com/office/drawing/2014/main" id="{9824A1B2-E926-425C-BA0A-2C0D937BD42E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36750"/>
            <a:ext cx="740886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8" descr="txp_fig">
            <a:extLst>
              <a:ext uri="{FF2B5EF4-FFF2-40B4-BE49-F238E27FC236}">
                <a16:creationId xmlns:a16="http://schemas.microsoft.com/office/drawing/2014/main" id="{D54A6A21-4C06-4C7F-A871-6CE60E4705F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2303463"/>
            <a:ext cx="37290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0" descr="txp_fig">
            <a:extLst>
              <a:ext uri="{FF2B5EF4-FFF2-40B4-BE49-F238E27FC236}">
                <a16:creationId xmlns:a16="http://schemas.microsoft.com/office/drawing/2014/main" id="{BD48AC2C-0650-425F-9C88-0037ABAD8662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57488"/>
            <a:ext cx="74247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Grafik 11" descr="txp_fig">
            <a:extLst>
              <a:ext uri="{FF2B5EF4-FFF2-40B4-BE49-F238E27FC236}">
                <a16:creationId xmlns:a16="http://schemas.microsoft.com/office/drawing/2014/main" id="{AD78ACA5-07C0-4BDD-BBA6-97E17D088F6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5394325"/>
            <a:ext cx="74437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16AF9AA-480C-4017-B0EA-7E0D8BD50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7145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Evolutionary multicriterion optimization (EMO)</a:t>
            </a:r>
          </a:p>
        </p:txBody>
      </p:sp>
      <p:pic>
        <p:nvPicPr>
          <p:cNvPr id="26627" name="Grafik 6" descr="TP_tmp.emf">
            <a:extLst>
              <a:ext uri="{FF2B5EF4-FFF2-40B4-BE49-F238E27FC236}">
                <a16:creationId xmlns:a16="http://schemas.microsoft.com/office/drawing/2014/main" id="{42EC4D14-C33D-4E51-A803-3A1D375578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863600"/>
            <a:ext cx="8561388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BB944A3-8A68-4458-95CA-6C5CDCFE7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/>
              <a:t>Evolutionary multiobjective optimization:</a:t>
            </a:r>
            <a:br>
              <a:rPr lang="nl-NL" altLang="en-US"/>
            </a:br>
            <a:r>
              <a:rPr lang="nl-NL" altLang="en-US"/>
              <a:t>Diversity and convergence</a:t>
            </a:r>
            <a:endParaRPr lang="de-DE" alt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2B51F70-28A2-4B00-8066-4F49DF1A6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en-US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195FFF2D-ECB5-4045-B9D5-748B30434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44600"/>
            <a:ext cx="8229600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000"/>
              <a:t>The algorithm develops or evolves a finite set of search points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000"/>
              <a:t>Strive for </a:t>
            </a:r>
            <a:r>
              <a:rPr lang="en-US" altLang="en-US" sz="2000">
                <a:solidFill>
                  <a:srgbClr val="009900"/>
                </a:solidFill>
              </a:rPr>
              <a:t>good coverage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0066FF"/>
                </a:solidFill>
              </a:rPr>
              <a:t>convergence</a:t>
            </a:r>
            <a:r>
              <a:rPr lang="en-US" altLang="en-US" sz="2000"/>
              <a:t> to the pareto front !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/>
          </a:p>
        </p:txBody>
      </p:sp>
      <p:graphicFrame>
        <p:nvGraphicFramePr>
          <p:cNvPr id="27653" name="Object 5">
            <a:extLst>
              <a:ext uri="{FF2B5EF4-FFF2-40B4-BE49-F238E27FC236}">
                <a16:creationId xmlns:a16="http://schemas.microsoft.com/office/drawing/2014/main" id="{7D39D09F-BF54-4B5A-A465-B05C1A9C81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544638"/>
          <a:ext cx="8705850" cy="392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24390" imgH="2624390" progId="">
                  <p:embed/>
                </p:oleObj>
              </mc:Choice>
              <mc:Fallback>
                <p:oleObj r:id="rId2" imgW="5824390" imgH="262439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44638"/>
                        <a:ext cx="8705850" cy="392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AA03CFF-B1A8-469A-B777-D63F00111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Non-dominated sorting </a:t>
            </a:r>
            <a:br>
              <a:rPr lang="de-DE" altLang="en-US"/>
            </a:br>
            <a:r>
              <a:rPr lang="de-DE" altLang="en-US"/>
              <a:t>genetic algorithm (NSGA-II)</a:t>
            </a: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C6A90F77-51F9-4F0B-837E-320B31798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6000750"/>
            <a:ext cx="8229600" cy="849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5">
            <a:extLst>
              <a:ext uri="{FF2B5EF4-FFF2-40B4-BE49-F238E27FC236}">
                <a16:creationId xmlns:a16="http://schemas.microsoft.com/office/drawing/2014/main" id="{FF840944-59A5-43F2-BCCB-B7E1CDCA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995988"/>
            <a:ext cx="469900" cy="493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28677" name="Grafik 7" descr="txp_fig">
            <a:extLst>
              <a:ext uri="{FF2B5EF4-FFF2-40B4-BE49-F238E27FC236}">
                <a16:creationId xmlns:a16="http://schemas.microsoft.com/office/drawing/2014/main" id="{C0872141-E12E-47FD-B2F4-C23EF78624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193925"/>
            <a:ext cx="39179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Grafik 17" descr="txp_fig">
            <a:extLst>
              <a:ext uri="{FF2B5EF4-FFF2-40B4-BE49-F238E27FC236}">
                <a16:creationId xmlns:a16="http://schemas.microsoft.com/office/drawing/2014/main" id="{5FB339B0-0AC6-4C78-9015-F8DFE24D6B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2765425"/>
            <a:ext cx="742473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Grafik 18" descr="txp_fig">
            <a:extLst>
              <a:ext uri="{FF2B5EF4-FFF2-40B4-BE49-F238E27FC236}">
                <a16:creationId xmlns:a16="http://schemas.microsoft.com/office/drawing/2014/main" id="{14A41593-E159-48EF-9A42-D32265607F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4205288"/>
            <a:ext cx="7456488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Grafik 14" descr="txp_fig">
            <a:extLst>
              <a:ext uri="{FF2B5EF4-FFF2-40B4-BE49-F238E27FC236}">
                <a16:creationId xmlns:a16="http://schemas.microsoft.com/office/drawing/2014/main" id="{A635A994-9E33-4F95-9B0D-50C9AD7706B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14450"/>
            <a:ext cx="739140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Grafik 8" descr="txp_fig">
            <a:extLst>
              <a:ext uri="{FF2B5EF4-FFF2-40B4-BE49-F238E27FC236}">
                <a16:creationId xmlns:a16="http://schemas.microsoft.com/office/drawing/2014/main" id="{618477AB-FE3B-4C37-B80F-70D75FF92F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5678488"/>
            <a:ext cx="490537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0BB4FBE-43A4-4D5A-B204-D8D78D90E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A: Non-dominated sorting</a:t>
            </a:r>
          </a:p>
        </p:txBody>
      </p:sp>
      <p:graphicFrame>
        <p:nvGraphicFramePr>
          <p:cNvPr id="29699" name="Object 4">
            <a:extLst>
              <a:ext uri="{FF2B5EF4-FFF2-40B4-BE49-F238E27FC236}">
                <a16:creationId xmlns:a16="http://schemas.microsoft.com/office/drawing/2014/main" id="{409E1240-CB32-4E7E-B723-651316FE41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6363" y="1130300"/>
          <a:ext cx="6705600" cy="557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2" imgW="4695238" imgH="3905795" progId="MSPhotoEd.3">
                  <p:embed/>
                </p:oleObj>
              </mc:Choice>
              <mc:Fallback>
                <p:oleObj name="Photo Editor-Foto" r:id="rId2" imgW="4695238" imgH="390579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1130300"/>
                        <a:ext cx="6705600" cy="557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551C5D-BACE-4DB3-A039-6ABCB4C7A21A}"/>
              </a:ext>
            </a:extLst>
          </p:cNvPr>
          <p:cNvSpPr/>
          <p:nvPr/>
        </p:nvSpPr>
        <p:spPr>
          <a:xfrm>
            <a:off x="0" y="6308725"/>
            <a:ext cx="7451725" cy="549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2FE651D-D752-4C83-8345-8B67D1E63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Algorithm: Non-dominated sorting</a:t>
            </a:r>
          </a:p>
        </p:txBody>
      </p:sp>
      <p:pic>
        <p:nvPicPr>
          <p:cNvPr id="30724" name="Grafik 4" descr="txp_fig">
            <a:extLst>
              <a:ext uri="{FF2B5EF4-FFF2-40B4-BE49-F238E27FC236}">
                <a16:creationId xmlns:a16="http://schemas.microsoft.com/office/drawing/2014/main" id="{E124FE7F-DA16-4C51-A990-317694889C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223963"/>
            <a:ext cx="5414962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A34B792-1462-4FF9-A29E-E54107BB7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B: Crowding distance sorting</a:t>
            </a:r>
          </a:p>
        </p:txBody>
      </p:sp>
      <p:graphicFrame>
        <p:nvGraphicFramePr>
          <p:cNvPr id="31747" name="Object 7">
            <a:extLst>
              <a:ext uri="{FF2B5EF4-FFF2-40B4-BE49-F238E27FC236}">
                <a16:creationId xmlns:a16="http://schemas.microsoft.com/office/drawing/2014/main" id="{6E27D377-B1DA-4779-8FC6-94B41F2BC7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6363" y="1179513"/>
          <a:ext cx="517525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3" imgW="4029637" imgH="3448531" progId="MSPhotoEd.3">
                  <p:embed/>
                </p:oleObj>
              </mc:Choice>
              <mc:Fallback>
                <p:oleObj name="Photo Editor-Foto" r:id="rId3" imgW="4029637" imgH="3448531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1179513"/>
                        <a:ext cx="517525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9" descr="txp_fig">
            <a:extLst>
              <a:ext uri="{FF2B5EF4-FFF2-40B4-BE49-F238E27FC236}">
                <a16:creationId xmlns:a16="http://schemas.microsoft.com/office/drawing/2014/main" id="{2257EB0A-0677-463B-AFAD-2DB2C65F35F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5756275"/>
            <a:ext cx="729297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DED0BB28-CAD5-404E-9ACA-976B43BA5EC1}"/>
              </a:ext>
            </a:extLst>
          </p:cNvPr>
          <p:cNvSpPr/>
          <p:nvPr/>
        </p:nvSpPr>
        <p:spPr>
          <a:xfrm>
            <a:off x="0" y="684213"/>
            <a:ext cx="9144000" cy="944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2771" name="Rectangle 7">
            <a:extLst>
              <a:ext uri="{FF2B5EF4-FFF2-40B4-BE49-F238E27FC236}">
                <a16:creationId xmlns:a16="http://schemas.microsoft.com/office/drawing/2014/main" id="{1D1F8BDC-577E-4FC4-B6B6-55A842A82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" y="-188913"/>
            <a:ext cx="9144000" cy="1143001"/>
          </a:xfrm>
        </p:spPr>
        <p:txBody>
          <a:bodyPr/>
          <a:lstStyle/>
          <a:p>
            <a:pPr eaLnBrk="1" hangingPunct="1"/>
            <a:r>
              <a:rPr lang="en-US" altLang="en-US"/>
              <a:t>Algorithm: Crowding distance sorting</a:t>
            </a:r>
          </a:p>
        </p:txBody>
      </p:sp>
      <p:pic>
        <p:nvPicPr>
          <p:cNvPr id="32772" name="Grafik 6" descr="txp_fig">
            <a:extLst>
              <a:ext uri="{FF2B5EF4-FFF2-40B4-BE49-F238E27FC236}">
                <a16:creationId xmlns:a16="http://schemas.microsoft.com/office/drawing/2014/main" id="{28B31202-B619-4FAA-9745-742A12D69A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954088"/>
            <a:ext cx="7121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Inhaltsplatzhalter 1">
            <a:extLst>
              <a:ext uri="{FF2B5EF4-FFF2-40B4-BE49-F238E27FC236}">
                <a16:creationId xmlns:a16="http://schemas.microsoft.com/office/drawing/2014/main" id="{06C411E9-0DF0-4D9A-A075-E5CDF72B962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What is a Metaheuristic? 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What is an Evolutionary Algorithm (EA)?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Basic operators: Initialization, recombination, mutation,</a:t>
            </a:r>
            <a:br>
              <a:rPr lang="nl-NL" altLang="en-US" sz="2400"/>
            </a:br>
            <a:r>
              <a:rPr lang="nl-NL" altLang="en-US" sz="2400"/>
              <a:t>and selection.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What is probabilistic convergence? What are the convergence properties of EA?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How to establish ranking in multiobjective optimization?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State-of-the-art evolutionary multiobjective optimization:</a:t>
            </a:r>
          </a:p>
          <a:p>
            <a:pPr marL="857250" lvl="1" indent="-457200" eaLnBrk="1" hangingPunct="1">
              <a:buFontTx/>
              <a:buAutoNum type="arabicPeriod"/>
            </a:pPr>
            <a:r>
              <a:rPr lang="nl-NL" altLang="en-US" sz="2000"/>
              <a:t>NSGA-II: diversity and convergence</a:t>
            </a:r>
          </a:p>
          <a:p>
            <a:pPr marL="857250" lvl="1" indent="-457200" eaLnBrk="1" hangingPunct="1">
              <a:buFontTx/>
              <a:buAutoNum type="arabicPeriod"/>
            </a:pPr>
            <a:r>
              <a:rPr lang="nl-NL" altLang="en-US" sz="2000"/>
              <a:t>SMS-EMOA: hypervolume based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 sz="2400"/>
              <a:t>Software and recent trends in algorithm design.</a:t>
            </a:r>
          </a:p>
        </p:txBody>
      </p:sp>
      <p:sp>
        <p:nvSpPr>
          <p:cNvPr id="16387" name="Titel 2">
            <a:extLst>
              <a:ext uri="{FF2B5EF4-FFF2-40B4-BE49-F238E27FC236}">
                <a16:creationId xmlns:a16="http://schemas.microsoft.com/office/drawing/2014/main" id="{3F7F859C-3FDB-485C-8B78-36D08F99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/>
              <a:t>Learning Goals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7CBFEFB8-7EA6-413E-AF1B-577524372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NSGA-II ZDT1*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8D85F17E-639D-424E-9ADD-57DDC5A8DC8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817688" y="1600200"/>
          <a:ext cx="5507037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5990476" imgH="4923810" progId="MSPhotoEd.3">
                  <p:embed/>
                </p:oleObj>
              </mc:Choice>
              <mc:Fallback>
                <p:oleObj name="Photo Editor Photo" r:id="rId2" imgW="5990476" imgH="4923810" progId="MSPhotoEd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1600200"/>
                        <a:ext cx="5507037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feld 3">
            <a:extLst>
              <a:ext uri="{FF2B5EF4-FFF2-40B4-BE49-F238E27FC236}">
                <a16:creationId xmlns:a16="http://schemas.microsoft.com/office/drawing/2014/main" id="{B3814562-8E68-4A90-981E-1993A11FD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6489700"/>
            <a:ext cx="8218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*DTLZ and ZDT are abbreviations for standard test problems in evolutionary multicriteria optimization.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30C6CAFD-DD02-4307-8438-446328F39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NSGA-II ZDT2*</a:t>
            </a:r>
          </a:p>
        </p:txBody>
      </p:sp>
      <p:graphicFrame>
        <p:nvGraphicFramePr>
          <p:cNvPr id="34819" name="Object 4">
            <a:extLst>
              <a:ext uri="{FF2B5EF4-FFF2-40B4-BE49-F238E27FC236}">
                <a16:creationId xmlns:a16="http://schemas.microsoft.com/office/drawing/2014/main" id="{C87CF72B-D090-4CD9-9AFE-017C986EAE4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816100" y="1600200"/>
          <a:ext cx="551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95238" imgH="5172797" progId="MSPhotoEd.3">
                  <p:embed/>
                </p:oleObj>
              </mc:Choice>
              <mc:Fallback>
                <p:oleObj name="Photo Editor Photo" r:id="rId2" imgW="6295238" imgH="5172797" progId="MSPhotoEd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600200"/>
                        <a:ext cx="5510213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extfeld 3">
            <a:extLst>
              <a:ext uri="{FF2B5EF4-FFF2-40B4-BE49-F238E27FC236}">
                <a16:creationId xmlns:a16="http://schemas.microsoft.com/office/drawing/2014/main" id="{A3A8A99C-7712-43DA-ADA1-3C6829C48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6489700"/>
            <a:ext cx="8218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*DTLZ and ZDT are abbreviations for standard test problems in evolutionary multicriteria optimization.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4D0604C-BB9C-461C-9B04-9B154300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Results ZDTL4*</a:t>
            </a:r>
          </a:p>
        </p:txBody>
      </p:sp>
      <p:graphicFrame>
        <p:nvGraphicFramePr>
          <p:cNvPr id="35843" name="Object 4">
            <a:extLst>
              <a:ext uri="{FF2B5EF4-FFF2-40B4-BE49-F238E27FC236}">
                <a16:creationId xmlns:a16="http://schemas.microsoft.com/office/drawing/2014/main" id="{CA7C90EB-52D0-4181-8555-F3EE4A152E3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08138" y="1600200"/>
          <a:ext cx="5926137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485714" imgH="4952381" progId="MSPhotoEd.3">
                  <p:embed/>
                </p:oleObj>
              </mc:Choice>
              <mc:Fallback>
                <p:oleObj name="Photo Editor Photo" r:id="rId2" imgW="6485714" imgH="4952381" progId="MSPhotoEd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1600200"/>
                        <a:ext cx="5926137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feld 3">
            <a:extLst>
              <a:ext uri="{FF2B5EF4-FFF2-40B4-BE49-F238E27FC236}">
                <a16:creationId xmlns:a16="http://schemas.microsoft.com/office/drawing/2014/main" id="{352897A9-777D-4C4E-BEC7-10EFF4059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6489700"/>
            <a:ext cx="8218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*DTLZ and ZDT are abbreviations for standard test problems in evolutionary multicriteria optimization.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C952-9759-4122-A4D8-76E072DF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8870" y="-126395"/>
            <a:ext cx="9144000" cy="1143000"/>
          </a:xfrm>
        </p:spPr>
        <p:txBody>
          <a:bodyPr/>
          <a:lstStyle/>
          <a:p>
            <a:r>
              <a:rPr lang="en-US" dirty="0"/>
              <a:t>NSGA-III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97AD-175F-4151-A119-F0829CDB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97" y="962201"/>
            <a:ext cx="8229600" cy="4525963"/>
          </a:xfrm>
        </p:spPr>
        <p:txBody>
          <a:bodyPr/>
          <a:lstStyle/>
          <a:p>
            <a:r>
              <a:rPr lang="en-US" dirty="0"/>
              <a:t>In NSGA-III the crowding distance is replaced by reference vectors that are uniformly distributed on an N-D simplex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Points are projected on the nearest reference line.</a:t>
            </a:r>
          </a:p>
          <a:p>
            <a:r>
              <a:rPr lang="en-US" dirty="0"/>
              <a:t>Projection on reference line decides who is the ‘winner’</a:t>
            </a:r>
          </a:p>
          <a:p>
            <a:endParaRPr lang="en-US" dirty="0"/>
          </a:p>
        </p:txBody>
      </p:sp>
      <p:pic>
        <p:nvPicPr>
          <p:cNvPr id="1026" name="Picture 2" descr="An improved NSGA-III algorithm for feature selection used in intrusion  detection - ScienceDirect">
            <a:extLst>
              <a:ext uri="{FF2B5EF4-FFF2-40B4-BE49-F238E27FC236}">
                <a16:creationId xmlns:a16="http://schemas.microsoft.com/office/drawing/2014/main" id="{B8EF5C5F-058C-4DCE-BB7D-A2E553CB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02" y="2084723"/>
            <a:ext cx="35909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moo - NSGA-III">
            <a:extLst>
              <a:ext uri="{FF2B5EF4-FFF2-40B4-BE49-F238E27FC236}">
                <a16:creationId xmlns:a16="http://schemas.microsoft.com/office/drawing/2014/main" id="{D32AD220-FADE-4F13-8B1A-4DF71261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81" y="1808820"/>
            <a:ext cx="3831316" cy="35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EBA01-23F7-4595-8E37-B3AEA3000D0D}"/>
              </a:ext>
            </a:extLst>
          </p:cNvPr>
          <p:cNvSpPr txBox="1"/>
          <p:nvPr/>
        </p:nvSpPr>
        <p:spPr>
          <a:xfrm>
            <a:off x="2906815" y="233645"/>
            <a:ext cx="5715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Kalyanmoy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Deb and Himanshu Jain. An evolutionary many-objective optimization algorithm using reference-point-based nondominated sorting approach, part I: solving problems with box constraints. </a:t>
            </a:r>
            <a:r>
              <a:rPr lang="en-US" sz="105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IEEE Transactions on Evolutionary Computation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18(4):577–601, 2014. </a:t>
            </a:r>
            <a:r>
              <a:rPr lang="en-US" sz="1050" b="0" i="0" u="none" strike="noStrike" dirty="0">
                <a:solidFill>
                  <a:srgbClr val="0088CC"/>
                </a:solidFill>
                <a:effectLst/>
                <a:latin typeface="Open Sans" panose="020B0606030504020204" pitchFamily="34" charset="0"/>
                <a:hlinkClick r:id="rId4"/>
              </a:rPr>
              <a:t>doi:10.1109/TEVC.2013.2281535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07023615"/>
      </p:ext>
    </p:extLst>
  </p:cSld>
  <p:clrMapOvr>
    <a:masterClrMapping/>
  </p:clrMapOvr>
  <p:transition>
    <p:pull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E3C7-DEA7-4C44-BACC-FD82CCD9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NSGA-III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FB0A-C933-460C-A3A1-5B9D5AECC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525963"/>
          </a:xfrm>
        </p:spPr>
        <p:txBody>
          <a:bodyPr/>
          <a:lstStyle/>
          <a:p>
            <a:r>
              <a:rPr lang="en-US" sz="1400" dirty="0"/>
              <a:t>First non-dominated sorting selection is done as in NSGA-II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48807-ACBD-48F5-839B-09F52BA27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458670"/>
            <a:ext cx="4038600" cy="6073134"/>
          </a:xfrm>
        </p:spPr>
        <p:txBody>
          <a:bodyPr/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NSGA-III fills up the underrepresented reference direction first. 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the reference direction does not have any solution assigned, then the solution with the smallest perpendicular distance in the normalized objective space is surviving. 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case a second solution for this reference line is added, it is assigned randomly.</a:t>
            </a:r>
            <a:endParaRPr lang="en-US" sz="1400" dirty="0"/>
          </a:p>
        </p:txBody>
      </p:sp>
      <p:pic>
        <p:nvPicPr>
          <p:cNvPr id="2050" name="Picture 2" descr="nsga3_survival_1">
            <a:extLst>
              <a:ext uri="{FF2B5EF4-FFF2-40B4-BE49-F238E27FC236}">
                <a16:creationId xmlns:a16="http://schemas.microsoft.com/office/drawing/2014/main" id="{8E6C46A7-CEC1-45E6-8122-82BAF040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5" y="2123855"/>
            <a:ext cx="3870430" cy="3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sga3_survival_2">
            <a:extLst>
              <a:ext uri="{FF2B5EF4-FFF2-40B4-BE49-F238E27FC236}">
                <a16:creationId xmlns:a16="http://schemas.microsoft.com/office/drawing/2014/main" id="{FF574759-AEF0-44E0-BB2E-B8B71AC9A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626" y="2978950"/>
            <a:ext cx="4046796" cy="376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6CB51-5DF8-471B-84F8-7447265F1535}"/>
              </a:ext>
            </a:extLst>
          </p:cNvPr>
          <p:cNvSpPr txBox="1"/>
          <p:nvPr/>
        </p:nvSpPr>
        <p:spPr>
          <a:xfrm>
            <a:off x="206515" y="5929724"/>
            <a:ext cx="517557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Julian Blank, </a:t>
            </a:r>
            <a:r>
              <a:rPr lang="en-US" sz="1050" dirty="0" err="1"/>
              <a:t>Kalyanmoy</a:t>
            </a:r>
            <a:r>
              <a:rPr lang="en-US" sz="1050" dirty="0"/>
              <a:t> Deb, and </a:t>
            </a:r>
            <a:r>
              <a:rPr lang="en-US" sz="1050" dirty="0" err="1"/>
              <a:t>Proteek</a:t>
            </a:r>
            <a:r>
              <a:rPr lang="en-US" sz="1050" dirty="0"/>
              <a:t> Chandan Roy. Investigating the normalization procedure of NSGA-III. In </a:t>
            </a:r>
            <a:r>
              <a:rPr lang="en-US" sz="1050" dirty="0" err="1"/>
              <a:t>Kalyanmoy</a:t>
            </a:r>
            <a:r>
              <a:rPr lang="en-US" sz="1050" dirty="0"/>
              <a:t> Deb, Erik Goodman, Carlos A. </a:t>
            </a:r>
            <a:r>
              <a:rPr lang="en-US" sz="1050" dirty="0" err="1"/>
              <a:t>Coello</a:t>
            </a:r>
            <a:r>
              <a:rPr lang="en-US" sz="1050" dirty="0"/>
              <a:t> </a:t>
            </a:r>
            <a:r>
              <a:rPr lang="en-US" sz="1050" dirty="0" err="1"/>
              <a:t>Coello</a:t>
            </a:r>
            <a:r>
              <a:rPr lang="en-US" sz="1050" dirty="0"/>
              <a:t>, Kathrin </a:t>
            </a:r>
            <a:r>
              <a:rPr lang="en-US" sz="1050" dirty="0" err="1"/>
              <a:t>Klamroth</a:t>
            </a:r>
            <a:r>
              <a:rPr lang="en-US" sz="1050" dirty="0"/>
              <a:t>, </a:t>
            </a:r>
            <a:r>
              <a:rPr lang="en-US" sz="1050" dirty="0" err="1"/>
              <a:t>Kaisa</a:t>
            </a:r>
            <a:r>
              <a:rPr lang="en-US" sz="1050" dirty="0"/>
              <a:t> Miettinen, </a:t>
            </a:r>
            <a:r>
              <a:rPr lang="en-US" sz="1050" dirty="0" err="1"/>
              <a:t>Sanaz</a:t>
            </a:r>
            <a:r>
              <a:rPr lang="en-US" sz="1050" dirty="0"/>
              <a:t> </a:t>
            </a:r>
            <a:r>
              <a:rPr lang="en-US" sz="1050" dirty="0" err="1"/>
              <a:t>Mostaghim</a:t>
            </a:r>
            <a:r>
              <a:rPr lang="en-US" sz="1050" dirty="0"/>
              <a:t>, and Patrick Reed, editors, Evolutionary Multi-Criterion Optimization, 229–240. Cham, 2019. Springer International Publishing.</a:t>
            </a:r>
          </a:p>
        </p:txBody>
      </p:sp>
    </p:spTree>
    <p:extLst>
      <p:ext uri="{BB962C8B-B14F-4D97-AF65-F5344CB8AC3E}">
        <p14:creationId xmlns:p14="http://schemas.microsoft.com/office/powerpoint/2010/main" val="1424334844"/>
      </p:ext>
    </p:extLst>
  </p:cSld>
  <p:clrMapOvr>
    <a:masterClrMapping/>
  </p:clrMapOvr>
  <p:transition>
    <p:pull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D5252B0-1D46-4876-BA16-6C91ED7C0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SMS EMOA</a:t>
            </a:r>
          </a:p>
        </p:txBody>
      </p:sp>
      <p:pic>
        <p:nvPicPr>
          <p:cNvPr id="40963" name="Grafik 4" descr="txp_fig">
            <a:extLst>
              <a:ext uri="{FF2B5EF4-FFF2-40B4-BE49-F238E27FC236}">
                <a16:creationId xmlns:a16="http://schemas.microsoft.com/office/drawing/2014/main" id="{79A99E41-6A20-4001-A3AC-EB81CDC675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089025"/>
            <a:ext cx="7339012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>
            <a:extLst>
              <a:ext uri="{FF2B5EF4-FFF2-40B4-BE49-F238E27FC236}">
                <a16:creationId xmlns:a16="http://schemas.microsoft.com/office/drawing/2014/main" id="{F2735ECB-93D3-426C-87B2-EA221663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Hypervolume Indicator for assessing the quality of Pareto fronts</a:t>
            </a:r>
            <a:endParaRPr lang="de-DE" altLang="en-US"/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8A478087-F767-4CC3-9302-B6A035B3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179513"/>
            <a:ext cx="7702550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Grafik 7" descr="txp_fig">
            <a:extLst>
              <a:ext uri="{FF2B5EF4-FFF2-40B4-BE49-F238E27FC236}">
                <a16:creationId xmlns:a16="http://schemas.microsoft.com/office/drawing/2014/main" id="{739EFC5D-CB20-40D0-9BB1-82C7407F72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5634038"/>
            <a:ext cx="730726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0"/>
      </p:ext>
    </p:extLst>
  </p:cSld>
  <p:clrMapOvr>
    <a:masterClrMapping/>
  </p:clrMapOvr>
  <p:transition>
    <p:pull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7FC67A6-104F-4783-A1F8-9C3247485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/>
              <a:t>Hypervolume contributions</a:t>
            </a:r>
            <a:endParaRPr lang="de-DE" altLang="en-US"/>
          </a:p>
        </p:txBody>
      </p:sp>
      <p:graphicFrame>
        <p:nvGraphicFramePr>
          <p:cNvPr id="37891" name="Object 5">
            <a:extLst>
              <a:ext uri="{FF2B5EF4-FFF2-40B4-BE49-F238E27FC236}">
                <a16:creationId xmlns:a16="http://schemas.microsoft.com/office/drawing/2014/main" id="{9E84579F-AE1C-4368-86B4-1CB9EEC1C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" y="1143000"/>
          <a:ext cx="4875213" cy="417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3" imgW="4648849" imgH="3982006" progId="MSPhotoEd.3">
                  <p:embed/>
                </p:oleObj>
              </mc:Choice>
              <mc:Fallback>
                <p:oleObj name="Photo Editor-Foto" r:id="rId3" imgW="4648849" imgH="3982006" progId="MSPhotoEd.3">
                  <p:embed/>
                  <p:pic>
                    <p:nvPicPr>
                      <p:cNvPr id="37891" name="Object 5">
                        <a:extLst>
                          <a:ext uri="{FF2B5EF4-FFF2-40B4-BE49-F238E27FC236}">
                            <a16:creationId xmlns:a16="http://schemas.microsoft.com/office/drawing/2014/main" id="{9E84579F-AE1C-4368-86B4-1CB9EEC1C8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1143000"/>
                        <a:ext cx="4875213" cy="417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2" name="Picture 5" descr="C:\Users\prive\Dropbox\PRESENTATIONS\OuroPreto2011\fig\3dcontributions.png">
            <a:extLst>
              <a:ext uri="{FF2B5EF4-FFF2-40B4-BE49-F238E27FC236}">
                <a16:creationId xmlns:a16="http://schemas.microsoft.com/office/drawing/2014/main" id="{CF0329DB-6A89-4ED1-BD8E-F40519C87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1179513"/>
            <a:ext cx="3921125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Grafik 25" descr="txp_fig">
            <a:extLst>
              <a:ext uri="{FF2B5EF4-FFF2-40B4-BE49-F238E27FC236}">
                <a16:creationId xmlns:a16="http://schemas.microsoft.com/office/drawing/2014/main" id="{14706E67-90CB-4E5F-B574-B8FCAC779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61000"/>
            <a:ext cx="72596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928B678-E4B3-460D-A5CB-CB3979FAEA69}"/>
              </a:ext>
            </a:extLst>
          </p:cNvPr>
          <p:cNvCxnSpPr/>
          <p:nvPr/>
        </p:nvCxnSpPr>
        <p:spPr>
          <a:xfrm>
            <a:off x="984250" y="1497013"/>
            <a:ext cx="38195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CA3BB01-8C13-49E6-9FEE-4D5CC977CCA6}"/>
              </a:ext>
            </a:extLst>
          </p:cNvPr>
          <p:cNvCxnSpPr/>
          <p:nvPr/>
        </p:nvCxnSpPr>
        <p:spPr>
          <a:xfrm flipH="1">
            <a:off x="4787900" y="1481138"/>
            <a:ext cx="30163" cy="304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8E8A6EB9-7936-48BD-AB5F-DDCC72B82F6F}"/>
              </a:ext>
            </a:extLst>
          </p:cNvPr>
          <p:cNvSpPr/>
          <p:nvPr/>
        </p:nvSpPr>
        <p:spPr>
          <a:xfrm>
            <a:off x="4803775" y="1435100"/>
            <a:ext cx="44450" cy="46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37897" name="Textfeld 21">
            <a:extLst>
              <a:ext uri="{FF2B5EF4-FFF2-40B4-BE49-F238E27FC236}">
                <a16:creationId xmlns:a16="http://schemas.microsoft.com/office/drawing/2014/main" id="{026EFEA3-646E-4F30-A6F6-22D6312B4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225" y="1143000"/>
            <a:ext cx="25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 b="1"/>
              <a:t>r</a:t>
            </a:r>
            <a:endParaRPr lang="de-DE" altLang="en-US" b="1"/>
          </a:p>
        </p:txBody>
      </p:sp>
    </p:spTree>
    <p:extLst>
      <p:ext uri="{BB962C8B-B14F-4D97-AF65-F5344CB8AC3E}">
        <p14:creationId xmlns:p14="http://schemas.microsoft.com/office/powerpoint/2010/main" val="2088183280"/>
      </p:ext>
    </p:extLst>
  </p:cSld>
  <p:clrMapOvr>
    <a:masterClrMapping/>
  </p:clrMapOvr>
  <p:transition>
    <p:pull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4">
            <a:extLst>
              <a:ext uri="{FF2B5EF4-FFF2-40B4-BE49-F238E27FC236}">
                <a16:creationId xmlns:a16="http://schemas.microsoft.com/office/drawing/2014/main" id="{8E8E3D63-B920-4232-AB63-F7F769511C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6995" y="1115988"/>
          <a:ext cx="3415300" cy="2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3" imgW="4648849" imgH="3982006" progId="MSPhotoEd.3">
                  <p:embed/>
                </p:oleObj>
              </mc:Choice>
              <mc:Fallback>
                <p:oleObj name="Photo Editor-Foto" r:id="rId3" imgW="4648849" imgH="3982006" progId="MSPhotoEd.3">
                  <p:embed/>
                  <p:pic>
                    <p:nvPicPr>
                      <p:cNvPr id="38914" name="Object 4">
                        <a:extLst>
                          <a:ext uri="{FF2B5EF4-FFF2-40B4-BE49-F238E27FC236}">
                            <a16:creationId xmlns:a16="http://schemas.microsoft.com/office/drawing/2014/main" id="{8E8E3D63-B920-4232-AB63-F7F769511C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6995" y="1115988"/>
                        <a:ext cx="3415300" cy="2925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2">
            <a:extLst>
              <a:ext uri="{FF2B5EF4-FFF2-40B4-BE49-F238E27FC236}">
                <a16:creationId xmlns:a16="http://schemas.microsoft.com/office/drawing/2014/main" id="{80621757-C931-49BB-8B99-70AC0F70D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Crowding distance vs. Hypervolume contribution</a:t>
            </a:r>
            <a:br>
              <a:rPr lang="de-DE" altLang="en-US" dirty="0"/>
            </a:br>
            <a:r>
              <a:rPr lang="de-DE" altLang="en-US" dirty="0"/>
              <a:t>Two dimensions, N-dimensions</a:t>
            </a:r>
          </a:p>
        </p:txBody>
      </p:sp>
      <p:graphicFrame>
        <p:nvGraphicFramePr>
          <p:cNvPr id="38916" name="Object 3">
            <a:extLst>
              <a:ext uri="{FF2B5EF4-FFF2-40B4-BE49-F238E27FC236}">
                <a16:creationId xmlns:a16="http://schemas.microsoft.com/office/drawing/2014/main" id="{B4ACCAA5-2E3C-42B0-8095-CFB2401D2226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611560" y="1088740"/>
          <a:ext cx="3420520" cy="2799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-Foto" r:id="rId5" imgW="4352381" imgH="3561905" progId="MSPhotoEd.3">
                  <p:embed/>
                </p:oleObj>
              </mc:Choice>
              <mc:Fallback>
                <p:oleObj name="Photo Editor-Foto" r:id="rId5" imgW="4352381" imgH="3561905" progId="MSPhotoEd.3">
                  <p:embed/>
                  <p:pic>
                    <p:nvPicPr>
                      <p:cNvPr id="38916" name="Object 3">
                        <a:extLst>
                          <a:ext uri="{FF2B5EF4-FFF2-40B4-BE49-F238E27FC236}">
                            <a16:creationId xmlns:a16="http://schemas.microsoft.com/office/drawing/2014/main" id="{B4ACCAA5-2E3C-42B0-8095-CFB2401D222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088740"/>
                        <a:ext cx="3420520" cy="2799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7" name="Grafik 11" descr="txp_fig">
            <a:extLst>
              <a:ext uri="{FF2B5EF4-FFF2-40B4-BE49-F238E27FC236}">
                <a16:creationId xmlns:a16="http://schemas.microsoft.com/office/drawing/2014/main" id="{52E43DC9-0F8C-4C21-9A76-2E0D6F03E9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5684561"/>
            <a:ext cx="4635515" cy="39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4FBEF7-8DCA-4DD4-8571-355344622824}"/>
                  </a:ext>
                </a:extLst>
              </p:cNvPr>
              <p:cNvSpPr txBox="1"/>
              <p:nvPr/>
            </p:nvSpPr>
            <p:spPr>
              <a:xfrm>
                <a:off x="613407" y="3834045"/>
                <a:ext cx="76833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Computation of hypervolume contributions in 2-D is straightforward (right hand side):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denote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mutually Pareto non-dominated points in the population., sorted by their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values,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(1) Sort by first  sort objective function vectors y(</a:t>
                </a:r>
                <a:r>
                  <a:rPr lang="en-US" dirty="0" err="1"/>
                  <a:t>x_i</a:t>
                </a:r>
                <a:r>
                  <a:rPr lang="en-US" dirty="0"/>
                  <a:t>) coordinate.</a:t>
                </a:r>
              </a:p>
              <a:p>
                <a:r>
                  <a:rPr lang="en-US" dirty="0"/>
                  <a:t>(2) Compute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(3) Compute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(4) Compute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4FBEF7-8DCA-4DD4-8571-35534462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07" y="3834045"/>
                <a:ext cx="7683322" cy="2031325"/>
              </a:xfrm>
              <a:prstGeom prst="rect">
                <a:avLst/>
              </a:prstGeom>
              <a:blipFill>
                <a:blip r:embed="rId8"/>
                <a:stretch>
                  <a:fillRect l="-238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333A59-0DB0-454F-A681-CC220D8D3504}"/>
              </a:ext>
            </a:extLst>
          </p:cNvPr>
          <p:cNvSpPr txBox="1"/>
          <p:nvPr/>
        </p:nvSpPr>
        <p:spPr>
          <a:xfrm>
            <a:off x="607394" y="6084479"/>
            <a:ext cx="85324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Emmerich, Michael TM, and Carlos M. Fonseca. "Computing hypervolume contributions in low dimensions: Asymptotically optimal algorithm and complexity results."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Evolutionary Multi-criterion Optimization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Berlin, Heidelberg, 2011.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72662"/>
      </p:ext>
    </p:extLst>
  </p:cSld>
  <p:clrMapOvr>
    <a:masterClrMapping/>
  </p:clrMapOvr>
  <p:transition>
    <p:pull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>
            <a:extLst>
              <a:ext uri="{FF2B5EF4-FFF2-40B4-BE49-F238E27FC236}">
                <a16:creationId xmlns:a16="http://schemas.microsoft.com/office/drawing/2014/main" id="{D9E1AC64-ADE1-4E23-952B-7CBE6C2E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Approximations of Pareto fronts achieved with SMS-EMOA on GSP test problems problems</a:t>
            </a:r>
            <a:endParaRPr lang="de-DE" altLang="en-US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27AF5B14-55D6-4976-A0B1-6299BBCB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05" b="-2"/>
          <a:stretch>
            <a:fillRect/>
          </a:stretch>
        </p:blipFill>
        <p:spPr bwMode="auto">
          <a:xfrm>
            <a:off x="4662488" y="1808163"/>
            <a:ext cx="4287837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feld 3">
            <a:extLst>
              <a:ext uri="{FF2B5EF4-FFF2-40B4-BE49-F238E27FC236}">
                <a16:creationId xmlns:a16="http://schemas.microsoft.com/office/drawing/2014/main" id="{25E762E3-F6A0-465D-81AB-042AA4EC4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" y="5300663"/>
            <a:ext cx="4346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1600"/>
              <a:t>For test problems, see: Emmerich, Deutz:</a:t>
            </a:r>
          </a:p>
          <a:p>
            <a:r>
              <a:rPr lang="nl-NL" altLang="en-US" sz="1600"/>
              <a:t>Test Problems based on Lamé Superspheres,</a:t>
            </a:r>
          </a:p>
          <a:p>
            <a:r>
              <a:rPr lang="nl-NL" altLang="en-US" sz="1600"/>
              <a:t>EMO, Matsushima, 2007</a:t>
            </a:r>
            <a:endParaRPr lang="de-DE" altLang="en-US" sz="1600"/>
          </a:p>
        </p:txBody>
      </p:sp>
      <p:pic>
        <p:nvPicPr>
          <p:cNvPr id="41989" name="Grafik 14">
            <a:extLst>
              <a:ext uri="{FF2B5EF4-FFF2-40B4-BE49-F238E27FC236}">
                <a16:creationId xmlns:a16="http://schemas.microsoft.com/office/drawing/2014/main" id="{4581C763-79FE-400B-A4DE-A175AF7043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033588"/>
            <a:ext cx="3276600" cy="431800"/>
          </a:xfrm>
          <a:prstGeom prst="rect">
            <a:avLst/>
          </a:prstGeom>
          <a:gradFill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990" name="Grafik 15">
            <a:extLst>
              <a:ext uri="{FF2B5EF4-FFF2-40B4-BE49-F238E27FC236}">
                <a16:creationId xmlns:a16="http://schemas.microsoft.com/office/drawing/2014/main" id="{81A3E694-DDD7-424B-8325-694F4B5A72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573338"/>
            <a:ext cx="3787775" cy="431800"/>
          </a:xfrm>
          <a:prstGeom prst="rect">
            <a:avLst/>
          </a:prstGeom>
          <a:gradFill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991" name="Grafik 17">
            <a:extLst>
              <a:ext uri="{FF2B5EF4-FFF2-40B4-BE49-F238E27FC236}">
                <a16:creationId xmlns:a16="http://schemas.microsoft.com/office/drawing/2014/main" id="{27CE03E6-223E-4504-A6AC-1032CFAB4C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3159125"/>
            <a:ext cx="1038225" cy="287338"/>
          </a:xfrm>
          <a:prstGeom prst="rect">
            <a:avLst/>
          </a:prstGeom>
          <a:gradFill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992" name="Grafik 20">
            <a:extLst>
              <a:ext uri="{FF2B5EF4-FFF2-40B4-BE49-F238E27FC236}">
                <a16:creationId xmlns:a16="http://schemas.microsoft.com/office/drawing/2014/main" id="{11DC3573-CC65-448F-ACB8-70782AD4D4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3968750"/>
            <a:ext cx="3840162" cy="825500"/>
          </a:xfrm>
          <a:prstGeom prst="rect">
            <a:avLst/>
          </a:prstGeom>
          <a:gradFill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EFB3EC2B-CB80-42A2-95E6-510EFEA5228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nl-NL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Metaheuristic and Evolutionary Optimization Algorithms</a:t>
            </a:r>
            <a:endParaRPr lang="de-DE" sz="32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411" name="Grafik 3" descr="txp_fig">
            <a:extLst>
              <a:ext uri="{FF2B5EF4-FFF2-40B4-BE49-F238E27FC236}">
                <a16:creationId xmlns:a16="http://schemas.microsoft.com/office/drawing/2014/main" id="{15E527A4-F04D-41F1-A413-F0F92C38DB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843213"/>
            <a:ext cx="74295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5" descr="txp_fig">
            <a:extLst>
              <a:ext uri="{FF2B5EF4-FFF2-40B4-BE49-F238E27FC236}">
                <a16:creationId xmlns:a16="http://schemas.microsoft.com/office/drawing/2014/main" id="{6BD7FCBD-8909-4305-9975-0B66C91920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314450"/>
            <a:ext cx="74136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Grafik 7" descr="txp_fig">
            <a:extLst>
              <a:ext uri="{FF2B5EF4-FFF2-40B4-BE49-F238E27FC236}">
                <a16:creationId xmlns:a16="http://schemas.microsoft.com/office/drawing/2014/main" id="{5AC16D7E-DC50-42CF-9C0F-C77BA92A09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033588"/>
            <a:ext cx="74295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Grafik 12" descr="txp_fig">
            <a:extLst>
              <a:ext uri="{FF2B5EF4-FFF2-40B4-BE49-F238E27FC236}">
                <a16:creationId xmlns:a16="http://schemas.microsoft.com/office/drawing/2014/main" id="{AF802AA5-0579-4553-8045-A8E0AB4F41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608388"/>
            <a:ext cx="75088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Grafik 15" descr="txp_fig">
            <a:extLst>
              <a:ext uri="{FF2B5EF4-FFF2-40B4-BE49-F238E27FC236}">
                <a16:creationId xmlns:a16="http://schemas.microsoft.com/office/drawing/2014/main" id="{006A9C74-97C6-4F82-98C8-6352C1D919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4373563"/>
            <a:ext cx="744537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Grafik 10" descr="txp_fig">
            <a:extLst>
              <a:ext uri="{FF2B5EF4-FFF2-40B4-BE49-F238E27FC236}">
                <a16:creationId xmlns:a16="http://schemas.microsoft.com/office/drawing/2014/main" id="{B7761738-6AB0-4019-9D8E-E258809545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5764213"/>
            <a:ext cx="74612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63BB848-5294-45D0-8EB6-CC8AAC575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SMS-EMOA results, DTLZ1</a:t>
            </a:r>
          </a:p>
        </p:txBody>
      </p:sp>
      <p:graphicFrame>
        <p:nvGraphicFramePr>
          <p:cNvPr id="43011" name="Object 4">
            <a:extLst>
              <a:ext uri="{FF2B5EF4-FFF2-40B4-BE49-F238E27FC236}">
                <a16:creationId xmlns:a16="http://schemas.microsoft.com/office/drawing/2014/main" id="{F558D532-849D-406F-A0DF-54FA03F0E543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1430338" y="1143000"/>
          <a:ext cx="6281737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09756" imgH="4907317" progId="">
                  <p:embed/>
                </p:oleObj>
              </mc:Choice>
              <mc:Fallback>
                <p:oleObj r:id="rId2" imgW="6809756" imgH="4907317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1143000"/>
                        <a:ext cx="6281737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>
            <a:extLst>
              <a:ext uri="{FF2B5EF4-FFF2-40B4-BE49-F238E27FC236}">
                <a16:creationId xmlns:a16="http://schemas.microsoft.com/office/drawing/2014/main" id="{4EE40D49-33AF-4B87-A49D-2673A3D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Distribution of points achieved with SMS-EMOA</a:t>
            </a:r>
            <a:endParaRPr lang="de-DE" altLang="en-US"/>
          </a:p>
        </p:txBody>
      </p:sp>
      <p:pic>
        <p:nvPicPr>
          <p:cNvPr id="44035" name="Picture 2" descr="https://lh3.googleusercontent.com/-c_FricMMhBw/TmugXObHqkI/AAAAAAAAJdU/Ss9Cq_QlFy4/s720/super.JPG">
            <a:extLst>
              <a:ext uri="{FF2B5EF4-FFF2-40B4-BE49-F238E27FC236}">
                <a16:creationId xmlns:a16="http://schemas.microsoft.com/office/drawing/2014/main" id="{E1DDBD86-78BB-4393-A209-3974000E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035050"/>
            <a:ext cx="7466013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feld 3">
            <a:extLst>
              <a:ext uri="{FF2B5EF4-FFF2-40B4-BE49-F238E27FC236}">
                <a16:creationId xmlns:a16="http://schemas.microsoft.com/office/drawing/2014/main" id="{882AB9B6-7159-496B-AC0A-221CF3115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242050"/>
            <a:ext cx="8712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 sz="1600"/>
              <a:t>Emmerich, Deutz:Test Problems based on Lamé Superspheres, EMO, Matsushima, JP, 2007</a:t>
            </a:r>
            <a:endParaRPr lang="de-DE" altLang="en-US" sz="1600"/>
          </a:p>
        </p:txBody>
      </p:sp>
    </p:spTree>
  </p:cSld>
  <p:clrMapOvr>
    <a:masterClrMapping/>
  </p:clrMapOvr>
  <p:transition>
    <p:pull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>
            <a:extLst>
              <a:ext uri="{FF2B5EF4-FFF2-40B4-BE49-F238E27FC236}">
                <a16:creationId xmlns:a16="http://schemas.microsoft.com/office/drawing/2014/main" id="{9B6F2900-FC83-48D0-A459-B92F3693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1938"/>
            <a:ext cx="9144000" cy="1143001"/>
          </a:xfrm>
        </p:spPr>
        <p:txBody>
          <a:bodyPr/>
          <a:lstStyle/>
          <a:p>
            <a:r>
              <a:rPr lang="nl-NL" altLang="en-US"/>
              <a:t>Simplified NSGA-II and SMS-EMOA</a:t>
            </a:r>
            <a:endParaRPr lang="de-DE" altLang="en-US"/>
          </a:p>
        </p:txBody>
      </p:sp>
      <p:pic>
        <p:nvPicPr>
          <p:cNvPr id="45059" name="Grafik 37" descr="TP_tmp.emf">
            <a:extLst>
              <a:ext uri="{FF2B5EF4-FFF2-40B4-BE49-F238E27FC236}">
                <a16:creationId xmlns:a16="http://schemas.microsoft.com/office/drawing/2014/main" id="{A558C056-7D0E-4569-8376-C8BC19283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684213"/>
            <a:ext cx="6513513" cy="602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feld 38">
            <a:extLst>
              <a:ext uri="{FF2B5EF4-FFF2-40B4-BE49-F238E27FC236}">
                <a16:creationId xmlns:a16="http://schemas.microsoft.com/office/drawing/2014/main" id="{7B6B6687-CAC2-41D1-840E-6F0FDA01F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75" y="3568700"/>
            <a:ext cx="87153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mutation</a:t>
            </a:r>
            <a:endParaRPr lang="de-DE" altLang="en-US"/>
          </a:p>
        </p:txBody>
      </p:sp>
      <p:sp>
        <p:nvSpPr>
          <p:cNvPr id="45061" name="Textfeld 39">
            <a:extLst>
              <a:ext uri="{FF2B5EF4-FFF2-40B4-BE49-F238E27FC236}">
                <a16:creationId xmlns:a16="http://schemas.microsoft.com/office/drawing/2014/main" id="{7114D6EC-505B-4FC9-9F65-C5AB8B79F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50" y="5267325"/>
            <a:ext cx="890588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selection</a:t>
            </a:r>
            <a:endParaRPr lang="de-DE" altLang="en-US"/>
          </a:p>
        </p:txBody>
      </p:sp>
      <p:sp>
        <p:nvSpPr>
          <p:cNvPr id="45062" name="Textfeld 40">
            <a:extLst>
              <a:ext uri="{FF2B5EF4-FFF2-40B4-BE49-F238E27FC236}">
                <a16:creationId xmlns:a16="http://schemas.microsoft.com/office/drawing/2014/main" id="{26EE17B6-053E-44C7-AA50-CB3C770AE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7513" y="1268413"/>
            <a:ext cx="111125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nl-NL" altLang="en-US"/>
              <a:t>initialization</a:t>
            </a:r>
            <a:endParaRPr lang="de-DE" altLang="en-US"/>
          </a:p>
        </p:txBody>
      </p:sp>
      <p:sp>
        <p:nvSpPr>
          <p:cNvPr id="43" name="Geschweifte Klammer rechts 42">
            <a:extLst>
              <a:ext uri="{FF2B5EF4-FFF2-40B4-BE49-F238E27FC236}">
                <a16:creationId xmlns:a16="http://schemas.microsoft.com/office/drawing/2014/main" id="{23D47979-E043-4B8F-A534-836ECF516B57}"/>
              </a:ext>
            </a:extLst>
          </p:cNvPr>
          <p:cNvSpPr/>
          <p:nvPr/>
        </p:nvSpPr>
        <p:spPr>
          <a:xfrm>
            <a:off x="7721600" y="684213"/>
            <a:ext cx="315913" cy="1530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FAFB71C1-B0B3-45A8-83E9-C8FF4B62622A}"/>
              </a:ext>
            </a:extLst>
          </p:cNvPr>
          <p:cNvSpPr/>
          <p:nvPr/>
        </p:nvSpPr>
        <p:spPr>
          <a:xfrm>
            <a:off x="7716838" y="2933700"/>
            <a:ext cx="315912" cy="1530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5" name="Geschweifte Klammer rechts 44">
            <a:extLst>
              <a:ext uri="{FF2B5EF4-FFF2-40B4-BE49-F238E27FC236}">
                <a16:creationId xmlns:a16="http://schemas.microsoft.com/office/drawing/2014/main" id="{83BBDEEA-46B7-47C1-9545-6DF4B3E61216}"/>
              </a:ext>
            </a:extLst>
          </p:cNvPr>
          <p:cNvSpPr/>
          <p:nvPr/>
        </p:nvSpPr>
        <p:spPr>
          <a:xfrm>
            <a:off x="7677150" y="4643438"/>
            <a:ext cx="315913" cy="1530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D5D63D-62B8-4973-9B6F-C781EF131EF0}"/>
              </a:ext>
            </a:extLst>
          </p:cNvPr>
          <p:cNvSpPr/>
          <p:nvPr/>
        </p:nvSpPr>
        <p:spPr>
          <a:xfrm>
            <a:off x="4797425" y="4643438"/>
            <a:ext cx="1709738" cy="271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>
    <p:pull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5DBE5773-9A73-4CB2-9B23-FB3A4793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 to multiobjective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76E3-E38D-4D02-8150-A71BB4F15E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313765"/>
            <a:ext cx="8229600" cy="4525963"/>
          </a:xfrm>
          <a:blipFill rotWithShape="0">
            <a:blip r:embed="rId2"/>
            <a:stretch>
              <a:fillRect l="-741" t="-674" b="-11051"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</p:spTree>
  </p:cSld>
  <p:clrMapOvr>
    <a:masterClrMapping/>
  </p:clrMapOvr>
  <p:transition>
    <p:pull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>
            <a:extLst>
              <a:ext uri="{FF2B5EF4-FFF2-40B4-BE49-F238E27FC236}">
                <a16:creationId xmlns:a16="http://schemas.microsoft.com/office/drawing/2014/main" id="{5377D910-0E25-4A8B-9A17-2B296BF3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Some new results ...</a:t>
            </a:r>
            <a:endParaRPr lang="de-DE" altLang="en-US"/>
          </a:p>
        </p:txBody>
      </p:sp>
      <p:sp>
        <p:nvSpPr>
          <p:cNvPr id="47107" name="Inhaltsplatzhalter 2">
            <a:extLst>
              <a:ext uri="{FF2B5EF4-FFF2-40B4-BE49-F238E27FC236}">
                <a16:creationId xmlns:a16="http://schemas.microsoft.com/office/drawing/2014/main" id="{769D16B3-0B96-4F70-A11E-3B32C3F6BC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1445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en-US"/>
              <a:t>Cone-base hypervolume for trade-off bounded optimization</a:t>
            </a:r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r>
              <a:rPr lang="nl-NL" altLang="en-US"/>
              <a:t>Cone-based hypervolume</a:t>
            </a:r>
          </a:p>
          <a:p>
            <a:endParaRPr lang="nl-NL" altLang="en-US"/>
          </a:p>
          <a:p>
            <a:endParaRPr lang="nl-NL" altLang="en-US"/>
          </a:p>
          <a:p>
            <a:endParaRPr lang="nl-NL" altLang="en-US"/>
          </a:p>
          <a:p>
            <a:pPr>
              <a:buFontTx/>
              <a:buNone/>
            </a:pPr>
            <a:r>
              <a:rPr lang="de-DE" altLang="en-US"/>
              <a:t>Shukla, P. K.; Emmerich, M. &amp; Deutz: A Theoretical Analysis of Curvature Based Preference Models, </a:t>
            </a:r>
            <a:r>
              <a:rPr lang="de-DE" altLang="en-US" i="1"/>
              <a:t>EMO, Springer, </a:t>
            </a:r>
            <a:r>
              <a:rPr lang="de-DE" altLang="en-US" b="1"/>
              <a:t>2013</a:t>
            </a:r>
            <a:r>
              <a:rPr lang="de-DE" altLang="en-US" i="1"/>
              <a:t>, 7811</a:t>
            </a:r>
            <a:r>
              <a:rPr lang="de-DE" altLang="en-US"/>
              <a:t>, 367-382 </a:t>
            </a:r>
          </a:p>
        </p:txBody>
      </p:sp>
      <p:pic>
        <p:nvPicPr>
          <p:cNvPr id="47108" name="Picture 2" descr="C:\Users\prive\Dropbox\PRESENTATIONS\Sheffield2013\Actual slides\conedom.png">
            <a:extLst>
              <a:ext uri="{FF2B5EF4-FFF2-40B4-BE49-F238E27FC236}">
                <a16:creationId xmlns:a16="http://schemas.microsoft.com/office/drawing/2014/main" id="{B2266AA4-66A0-4757-BF1D-EBD0D29E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033588"/>
            <a:ext cx="75819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3" descr="C:\Users\prive\Dropbox\PRESENTATIONS\Sheffield2013\Actual slides\chi.png">
            <a:extLst>
              <a:ext uri="{FF2B5EF4-FFF2-40B4-BE49-F238E27FC236}">
                <a16:creationId xmlns:a16="http://schemas.microsoft.com/office/drawing/2014/main" id="{A660F145-1D52-4987-BF6B-AFA6B6B1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4014788"/>
            <a:ext cx="188436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A4B84A4E-9EBE-4884-99CC-D25B1EF5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458788"/>
            <a:ext cx="819308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itel 1">
            <a:extLst>
              <a:ext uri="{FF2B5EF4-FFF2-40B4-BE49-F238E27FC236}">
                <a16:creationId xmlns:a16="http://schemas.microsoft.com/office/drawing/2014/main" id="{41D6B691-427F-4EF7-8DF3-5AB6049D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New results ...</a:t>
            </a:r>
            <a:endParaRPr lang="de-DE" altLang="en-US"/>
          </a:p>
        </p:txBody>
      </p:sp>
      <p:sp>
        <p:nvSpPr>
          <p:cNvPr id="48132" name="Inhaltsplatzhalter 2">
            <a:extLst>
              <a:ext uri="{FF2B5EF4-FFF2-40B4-BE49-F238E27FC236}">
                <a16:creationId xmlns:a16="http://schemas.microsoft.com/office/drawing/2014/main" id="{0EC295CA-B36A-493F-9B01-7A33C8BA163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4303713"/>
            <a:ext cx="8229600" cy="4525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en-US"/>
              <a:t>Evaluations are costly: An archive of previous evaluations is kept</a:t>
            </a:r>
          </a:p>
          <a:p>
            <a:r>
              <a:rPr lang="nl-NL" altLang="en-US"/>
              <a:t>Before evaluating it, the result is estimated from a machine learning tool based on previous evaluation including uncertainty of prediction</a:t>
            </a:r>
          </a:p>
          <a:p>
            <a:r>
              <a:rPr lang="nl-NL" altLang="en-US"/>
              <a:t>Most promising point is evaluated and added to archive </a:t>
            </a:r>
          </a:p>
          <a:p>
            <a:pPr>
              <a:buFontTx/>
              <a:buNone/>
            </a:pPr>
            <a:endParaRPr lang="nl-NL" altLang="en-US"/>
          </a:p>
          <a:p>
            <a:pPr>
              <a:buFontTx/>
              <a:buNone/>
            </a:pPr>
            <a:r>
              <a:rPr lang="nl-NL" altLang="en-US"/>
              <a:t>Iris Hupkens, Kaifeng Yang, André Deutz, Michael Emmerich: Faster Computation of the Expected Improvement, ArXiV, 2014.</a:t>
            </a:r>
          </a:p>
        </p:txBody>
      </p:sp>
      <p:pic>
        <p:nvPicPr>
          <p:cNvPr id="48133" name="Picture 3" descr="C:\Users\prive\Dropbox\PRESENTATIONS\Princeton2010\kriging1d.png">
            <a:extLst>
              <a:ext uri="{FF2B5EF4-FFF2-40B4-BE49-F238E27FC236}">
                <a16:creationId xmlns:a16="http://schemas.microsoft.com/office/drawing/2014/main" id="{4659E5E6-1ED9-427F-8108-1D2B468D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14450"/>
            <a:ext cx="3657600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157" name="Inhaltsplatzhalter 2">
                <a:extLst>
                  <a:ext uri="{FF2B5EF4-FFF2-40B4-BE49-F238E27FC236}">
                    <a16:creationId xmlns:a16="http://schemas.microsoft.com/office/drawing/2014/main" id="{A2F8ED4D-D8AA-4BC8-8E23-671FC8E4C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93672" y="828275"/>
                <a:ext cx="8229600" cy="4525962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nl-NL" altLang="en-US" sz="1800" dirty="0"/>
                  <a:t>Hypervolume gradient/set based Newton’s method</a:t>
                </a:r>
              </a:p>
              <a:p>
                <a:endParaRPr lang="nl-NL" altLang="en-US" sz="1800" dirty="0"/>
              </a:p>
              <a:p>
                <a:endParaRPr lang="nl-NL" altLang="en-US" sz="1800" dirty="0"/>
              </a:p>
              <a:p>
                <a:endParaRPr lang="nl-NL" altLang="en-US" sz="1800" dirty="0"/>
              </a:p>
              <a:p>
                <a:endParaRPr lang="nl-NL" altLang="en-US" sz="1800" dirty="0"/>
              </a:p>
              <a:p>
                <a:endParaRPr lang="nl-NL" altLang="en-US" sz="1800" dirty="0"/>
              </a:p>
              <a:p>
                <a:endParaRPr lang="nl-NL" altLang="en-US" sz="1800" dirty="0"/>
              </a:p>
              <a:p>
                <a:pPr>
                  <a:buFontTx/>
                  <a:buNone/>
                </a:pPr>
                <a:endParaRPr lang="nl-NL" altLang="en-US" sz="1800" dirty="0"/>
              </a:p>
              <a:p>
                <a:r>
                  <a:rPr lang="nl-NL" altLang="en-US" sz="1800" dirty="0"/>
                  <a:t>Steering the population in the direction of steepest hypervolume ascent.  (HIGA-MO, Wang et al. EMO 2017)</a:t>
                </a:r>
              </a:p>
              <a:p>
                <a:r>
                  <a:rPr lang="nl-NL" altLang="en-US" sz="1800" dirty="0"/>
                  <a:t>The population is seen as a vector and the partial derivatives to all coordinates of all points with respect to the hypervolume are taken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</m:t>
                      </m:r>
                      <m:r>
                        <a:rPr lang="nl-NL" altLang="en-US" sz="1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nl-NL" alt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alt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altLang="en-US" sz="1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nl-NL" altLang="en-US" sz="18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en-US" sz="18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nl-NL" altLang="en-US" sz="1800" dirty="0"/>
              </a:p>
              <a:p>
                <a:r>
                  <a:rPr lang="de-DE" altLang="en-US" sz="1400" dirty="0"/>
                  <a:t>Emmerich, M. &amp; Deutz: Time Complexity and Zeros of the Hypervolume Indicator Gradient Field, EVOLVE, 2014, 500, 169-193</a:t>
                </a:r>
              </a:p>
              <a:p>
                <a:r>
                  <a:rPr lang="de-DE" altLang="en-US" sz="1400" dirty="0"/>
                  <a:t>https://link.springer.com/chapter/10.1007/978-3-319-54157-0_44</a:t>
                </a:r>
              </a:p>
              <a:p>
                <a:r>
                  <a:rPr lang="de-DE" altLang="en-US" sz="1400" dirty="0">
                    <a:hlinkClick r:id="rId2"/>
                  </a:rPr>
                  <a:t>https://github.com/wangronin/HIGA-MO</a:t>
                </a:r>
                <a:endParaRPr lang="de-DE" altLang="en-US" sz="1400" dirty="0"/>
              </a:p>
              <a:p>
                <a:r>
                  <a:rPr lang="de-DE" altLang="en-US" sz="1400" dirty="0"/>
                  <a:t>Hernández, Víctor Adrián Sosa, Oliver Schütze, Hao Wang, Andre Deutz, and Michael Emmerich. "The set-based hypervolume newton method for bi-objective optimization." IEEE transactions on cybernetics 50, no. 5 (2018): 2186-2196.</a:t>
                </a:r>
              </a:p>
            </p:txBody>
          </p:sp>
        </mc:Choice>
        <mc:Fallback xmlns="">
          <p:sp>
            <p:nvSpPr>
              <p:cNvPr id="49157" name="Inhaltsplatzhalter 2">
                <a:extLst>
                  <a:ext uri="{FF2B5EF4-FFF2-40B4-BE49-F238E27FC236}">
                    <a16:creationId xmlns:a16="http://schemas.microsoft.com/office/drawing/2014/main" id="{A2F8ED4D-D8AA-4BC8-8E23-671FC8E4C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93672" y="828275"/>
                <a:ext cx="8229600" cy="4525962"/>
              </a:xfrm>
              <a:blipFill>
                <a:blip r:embed="rId3"/>
                <a:stretch>
                  <a:fillRect l="-519" t="-809" r="-370" b="-3072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154" name="Object 3">
            <a:extLst>
              <a:ext uri="{FF2B5EF4-FFF2-40B4-BE49-F238E27FC236}">
                <a16:creationId xmlns:a16="http://schemas.microsoft.com/office/drawing/2014/main" id="{B3441B75-A9D9-4AC3-B13E-A148BAEB1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77537"/>
              </p:ext>
            </p:extLst>
          </p:nvPr>
        </p:nvGraphicFramePr>
        <p:xfrm>
          <a:off x="5200260" y="1129149"/>
          <a:ext cx="3493514" cy="2627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267200" imgH="3209857" progId="AcroExch.Document.7">
                  <p:embed/>
                </p:oleObj>
              </mc:Choice>
              <mc:Fallback>
                <p:oleObj name="Acrobat Document" r:id="rId4" imgW="4267200" imgH="3209857" progId="AcroExch.Document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0260" y="1129149"/>
                        <a:ext cx="3493514" cy="2627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5" name="Picture 4" descr="C:\Users\prive\Dropbox\PRESENTATIONS\Xian2014\figures\gradrednorm.png">
            <a:extLst>
              <a:ext uri="{FF2B5EF4-FFF2-40B4-BE49-F238E27FC236}">
                <a16:creationId xmlns:a16="http://schemas.microsoft.com/office/drawing/2014/main" id="{B628BDFE-1E6B-4E39-9464-1E4113C0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3" y="1138830"/>
            <a:ext cx="487680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itel 1">
            <a:extLst>
              <a:ext uri="{FF2B5EF4-FFF2-40B4-BE49-F238E27FC236}">
                <a16:creationId xmlns:a16="http://schemas.microsoft.com/office/drawing/2014/main" id="{27F30D80-23B6-4BF2-B5D0-99435F38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Some new results ...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A4BEA-1C94-47B0-89D8-A39F2910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003" y="0"/>
            <a:ext cx="1571997" cy="1341324"/>
          </a:xfrm>
          <a:prstGeom prst="rect">
            <a:avLst/>
          </a:prstGeom>
        </p:spPr>
      </p:pic>
      <p:sp>
        <p:nvSpPr>
          <p:cNvPr id="50178" name="Titel 1">
            <a:extLst>
              <a:ext uri="{FF2B5EF4-FFF2-40B4-BE49-F238E27FC236}">
                <a16:creationId xmlns:a16="http://schemas.microsoft.com/office/drawing/2014/main" id="{614AC204-D11C-4824-8B6D-C4CBF54B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 dirty="0"/>
              <a:t>Take home message</a:t>
            </a:r>
            <a:endParaRPr lang="de-DE" altLang="en-US" dirty="0"/>
          </a:p>
        </p:txBody>
      </p:sp>
      <p:sp>
        <p:nvSpPr>
          <p:cNvPr id="50179" name="Inhaltsplatzhalter 2">
            <a:extLst>
              <a:ext uri="{FF2B5EF4-FFF2-40B4-BE49-F238E27FC236}">
                <a16:creationId xmlns:a16="http://schemas.microsoft.com/office/drawing/2014/main" id="{83BBA403-14AC-4F36-A487-DF288788750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0805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en-US" dirty="0"/>
              <a:t>Distinguish: </a:t>
            </a:r>
            <a:r>
              <a:rPr lang="nl-NL" altLang="en-US" b="1" dirty="0"/>
              <a:t>Exact methods </a:t>
            </a:r>
            <a:r>
              <a:rPr lang="nl-NL" altLang="en-US" dirty="0"/>
              <a:t>(guarantee optimality), </a:t>
            </a:r>
            <a:r>
              <a:rPr lang="nl-NL" altLang="en-US" b="1" dirty="0"/>
              <a:t>Heuristics</a:t>
            </a:r>
            <a:r>
              <a:rPr lang="nl-NL" altLang="en-US" dirty="0"/>
              <a:t> </a:t>
            </a:r>
            <a:br>
              <a:rPr lang="nl-NL" altLang="en-US" dirty="0"/>
            </a:br>
            <a:r>
              <a:rPr lang="nl-NL" altLang="en-US" dirty="0"/>
              <a:t>(smart methods for finding good solutions when exact methods are not available), </a:t>
            </a:r>
            <a:r>
              <a:rPr lang="nl-NL" altLang="en-US" b="1" dirty="0"/>
              <a:t>Metaheuristics</a:t>
            </a:r>
            <a:r>
              <a:rPr lang="nl-NL" altLang="en-US" dirty="0"/>
              <a:t> (generic heuristics).</a:t>
            </a:r>
          </a:p>
          <a:p>
            <a:r>
              <a:rPr lang="nl-NL" altLang="en-US" b="1" dirty="0"/>
              <a:t>Evolutionary algorithms </a:t>
            </a:r>
            <a:r>
              <a:rPr lang="nl-NL" altLang="en-US" dirty="0"/>
              <a:t>are population based metaheuristics using </a:t>
            </a:r>
            <a:r>
              <a:rPr lang="nl-NL" altLang="en-US" b="1" dirty="0"/>
              <a:t>selection</a:t>
            </a:r>
            <a:r>
              <a:rPr lang="nl-NL" altLang="en-US" dirty="0"/>
              <a:t>, </a:t>
            </a:r>
            <a:r>
              <a:rPr lang="nl-NL" altLang="en-US" b="1" dirty="0"/>
              <a:t>recombination</a:t>
            </a:r>
            <a:r>
              <a:rPr lang="nl-NL" altLang="en-US" dirty="0"/>
              <a:t>, </a:t>
            </a:r>
            <a:r>
              <a:rPr lang="nl-NL" altLang="en-US" b="1" dirty="0"/>
              <a:t>mutation</a:t>
            </a:r>
            <a:r>
              <a:rPr lang="nl-NL" altLang="en-US" dirty="0"/>
              <a:t> operators. They implement </a:t>
            </a:r>
            <a:r>
              <a:rPr lang="nl-NL" altLang="en-US" b="1" dirty="0"/>
              <a:t>stochastic</a:t>
            </a:r>
            <a:r>
              <a:rPr lang="nl-NL" altLang="en-US" dirty="0"/>
              <a:t> processes  on population state space and probabilistically converge to optimal solutions </a:t>
            </a:r>
            <a:r>
              <a:rPr lang="nl-NL" altLang="en-US" dirty="0">
                <a:sym typeface="Wingdings" panose="05000000000000000000" pitchFamily="2" charset="2"/>
              </a:rPr>
              <a:t> suitable for </a:t>
            </a:r>
            <a:r>
              <a:rPr lang="nl-NL" altLang="en-US" b="1" dirty="0">
                <a:sym typeface="Wingdings" panose="05000000000000000000" pitchFamily="2" charset="2"/>
              </a:rPr>
              <a:t>Pareto front approximation</a:t>
            </a:r>
            <a:r>
              <a:rPr lang="nl-NL" altLang="en-US" dirty="0"/>
              <a:t>; very flexible (real valued, integer variables)</a:t>
            </a:r>
          </a:p>
          <a:p>
            <a:r>
              <a:rPr lang="nl-NL" altLang="en-US" b="1" dirty="0"/>
              <a:t>NSGA-II</a:t>
            </a:r>
            <a:r>
              <a:rPr lang="nl-NL" altLang="en-US" dirty="0"/>
              <a:t> uses non-dominated sorting for ranking based on dominance; +diversity: crowding distance, </a:t>
            </a:r>
            <a:r>
              <a:rPr lang="nl-NL" altLang="en-US" b="1" dirty="0"/>
              <a:t>NSGA-III </a:t>
            </a:r>
            <a:r>
              <a:rPr lang="nl-NL" altLang="en-US" dirty="0"/>
              <a:t>reference lines</a:t>
            </a:r>
          </a:p>
          <a:p>
            <a:r>
              <a:rPr lang="nl-NL" altLang="en-US" dirty="0"/>
              <a:t>Hypervolume indicator measures the dominated (hyper)volume</a:t>
            </a:r>
          </a:p>
          <a:p>
            <a:r>
              <a:rPr lang="nl-NL" altLang="en-US" b="1" dirty="0"/>
              <a:t>SMS-EMOA</a:t>
            </a:r>
            <a:r>
              <a:rPr lang="nl-NL" altLang="en-US" dirty="0"/>
              <a:t> maximizes the hypervolume indicator; crowding distance is replaced by hypervolume contribution; yields more regular distribution than NSGA-II and progress can be analyzed.</a:t>
            </a:r>
          </a:p>
          <a:p>
            <a:r>
              <a:rPr lang="nl-NL" altLang="en-US" dirty="0"/>
              <a:t>Population-bases search can also be implemented in different ways: </a:t>
            </a:r>
            <a:r>
              <a:rPr lang="nl-NL" altLang="en-US" b="1" dirty="0"/>
              <a:t>Gradient-based (HIGA-MO), </a:t>
            </a:r>
            <a:r>
              <a:rPr lang="nl-NL" altLang="en-US" dirty="0"/>
              <a:t>or </a:t>
            </a:r>
            <a:r>
              <a:rPr lang="nl-NL" altLang="en-US" b="1" dirty="0"/>
              <a:t>Particle Swarm Method (MOPSO)</a:t>
            </a:r>
          </a:p>
        </p:txBody>
      </p:sp>
    </p:spTree>
  </p:cSld>
  <p:clrMapOvr>
    <a:masterClrMapping/>
  </p:clrMapOvr>
  <p:transition>
    <p:pull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el 1">
            <a:extLst>
              <a:ext uri="{FF2B5EF4-FFF2-40B4-BE49-F238E27FC236}">
                <a16:creationId xmlns:a16="http://schemas.microsoft.com/office/drawing/2014/main" id="{58647DF8-EB1A-4901-902D-C2F5B8F5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Key references</a:t>
            </a:r>
            <a:endParaRPr lang="de-DE" altLang="en-US"/>
          </a:p>
        </p:txBody>
      </p:sp>
      <p:sp>
        <p:nvSpPr>
          <p:cNvPr id="51203" name="Inhaltsplatzhalter 2">
            <a:extLst>
              <a:ext uri="{FF2B5EF4-FFF2-40B4-BE49-F238E27FC236}">
                <a16:creationId xmlns:a16="http://schemas.microsoft.com/office/drawing/2014/main" id="{C1B83F21-9F2F-4F7A-A7AC-AE89F997EAA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16522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 dirty="0"/>
              <a:t>Emmerich, M. T., &amp; Fonseca, C. M. (2011, January). Computing hypervolume contributions in low dimensions: asymptotically optimal algorithm and complexity results. In </a:t>
            </a:r>
            <a:r>
              <a:rPr lang="de-DE" altLang="en-US" i="1" dirty="0"/>
              <a:t>Evolutionary Multi-Criterion Optimization</a:t>
            </a:r>
            <a:r>
              <a:rPr lang="de-DE" altLang="en-US" dirty="0"/>
              <a:t> (pp. 121-135). Springer Berlin Heidelberg.</a:t>
            </a:r>
          </a:p>
          <a:p>
            <a:r>
              <a:rPr lang="de-DE" altLang="en-US" dirty="0"/>
              <a:t>Bäck, T. (1996). </a:t>
            </a:r>
            <a:r>
              <a:rPr lang="de-DE" altLang="en-US" i="1" dirty="0"/>
              <a:t>Evolutionary algorithms in theory and practice: evolution strategies, evolutionary programming, genetic algorithms</a:t>
            </a:r>
            <a:r>
              <a:rPr lang="de-DE" altLang="en-US" dirty="0"/>
              <a:t> (Vol. 996). Oxford: Oxford university press.</a:t>
            </a:r>
          </a:p>
          <a:p>
            <a:r>
              <a:rPr lang="en-US" altLang="en-US" dirty="0"/>
              <a:t>Rudolph, G. (1996, May). Convergence of evolutionary algorithms in general search spaces. In </a:t>
            </a:r>
            <a:r>
              <a:rPr lang="en-US" altLang="en-US" i="1" dirty="0"/>
              <a:t>Evolutionary Computation, 1996., Proceedings of IEEE International Conference on</a:t>
            </a:r>
            <a:r>
              <a:rPr lang="en-US" altLang="en-US" dirty="0"/>
              <a:t> (pp. 50-54). IEEE.</a:t>
            </a:r>
          </a:p>
          <a:p>
            <a:r>
              <a:rPr lang="en-US" altLang="en-US" dirty="0"/>
              <a:t>Chan, Timothy M. "Klee’s Measure Problem Made Easy." (Accepted for: Foundations of Computer Science, 2013)</a:t>
            </a:r>
          </a:p>
          <a:p>
            <a:r>
              <a:rPr lang="de-DE" altLang="en-US" dirty="0"/>
              <a:t>Beume, N., Fonseca, C. M., López-Ibáñez, M., Paquete, L., &amp; Vahrenhold, J. (2009). On the complexity of computing the hypervolume indicator. </a:t>
            </a:r>
            <a:r>
              <a:rPr lang="de-DE" altLang="en-US" i="1" dirty="0"/>
              <a:t>Evolutionary Computation, IEEE Transactions on</a:t>
            </a:r>
            <a:r>
              <a:rPr lang="de-DE" altLang="en-US" dirty="0"/>
              <a:t>, </a:t>
            </a:r>
            <a:r>
              <a:rPr lang="de-DE" altLang="en-US" i="1" dirty="0"/>
              <a:t>13</a:t>
            </a:r>
            <a:r>
              <a:rPr lang="de-DE" altLang="en-US" dirty="0"/>
              <a:t>(5), 1075-1082.</a:t>
            </a:r>
          </a:p>
        </p:txBody>
      </p:sp>
    </p:spTree>
  </p:cSld>
  <p:clrMapOvr>
    <a:masterClrMapping/>
  </p:clrMapOvr>
  <p:transition>
    <p:pull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el 1">
            <a:extLst>
              <a:ext uri="{FF2B5EF4-FFF2-40B4-BE49-F238E27FC236}">
                <a16:creationId xmlns:a16="http://schemas.microsoft.com/office/drawing/2014/main" id="{98002DAE-8809-4425-87CB-82423C91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Key references</a:t>
            </a:r>
            <a:endParaRPr lang="de-DE" altLang="en-US"/>
          </a:p>
        </p:txBody>
      </p:sp>
      <p:sp>
        <p:nvSpPr>
          <p:cNvPr id="52227" name="Inhaltsplatzhalter 2">
            <a:extLst>
              <a:ext uri="{FF2B5EF4-FFF2-40B4-BE49-F238E27FC236}">
                <a16:creationId xmlns:a16="http://schemas.microsoft.com/office/drawing/2014/main" id="{FF6C8A8C-F639-41BD-9D0B-8BAE0978BBE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8538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/>
              <a:t>Deb, K., Pratap, A., Agarwal, S., &amp; Meyarivan, T. A. M. T. (2002). A fast and elitist multiobjective genetic algorithm: NSGA-II. </a:t>
            </a:r>
            <a:r>
              <a:rPr lang="de-DE" altLang="en-US" i="1"/>
              <a:t>Evolutionary Computation, IEEE Transactions on</a:t>
            </a:r>
            <a:r>
              <a:rPr lang="de-DE" altLang="en-US"/>
              <a:t>, </a:t>
            </a:r>
            <a:r>
              <a:rPr lang="de-DE" altLang="en-US" i="1"/>
              <a:t>6</a:t>
            </a:r>
            <a:r>
              <a:rPr lang="de-DE" altLang="en-US"/>
              <a:t>(2), 182-197.</a:t>
            </a:r>
          </a:p>
          <a:p>
            <a:r>
              <a:rPr lang="de-DE" altLang="en-US"/>
              <a:t>Hupkens, I., &amp; Emmerich, M. (2013). Logarithmic-Time Updates in SMS-EMOA and Hypervolume-Based Archiving. In </a:t>
            </a:r>
            <a:r>
              <a:rPr lang="de-DE" altLang="en-US" i="1"/>
              <a:t>EVOLVE-A Bridge between Probability, Set Oriented Numerics, and Evolutionary Computation IV</a:t>
            </a:r>
            <a:r>
              <a:rPr lang="de-DE" altLang="en-US"/>
              <a:t> (pp. 155-169). Springer International Publishing.</a:t>
            </a:r>
          </a:p>
          <a:p>
            <a:r>
              <a:rPr lang="en-US" altLang="en-US"/>
              <a:t>Beume, N., Naujoks, B., &amp; Emmerich, M. (2007). SMS-EMOA: Multiobjective selection based on dominated hypervolume. </a:t>
            </a:r>
            <a:r>
              <a:rPr lang="en-US" altLang="en-US" i="1"/>
              <a:t>European Journal of Operational Research</a:t>
            </a:r>
            <a:r>
              <a:rPr lang="en-US" altLang="en-US"/>
              <a:t>, </a:t>
            </a:r>
            <a:r>
              <a:rPr lang="en-US" altLang="en-US" i="1"/>
              <a:t>181</a:t>
            </a:r>
            <a:r>
              <a:rPr lang="en-US" altLang="en-US"/>
              <a:t>(3), 1653-1669.</a:t>
            </a:r>
          </a:p>
          <a:p>
            <a:r>
              <a:rPr lang="en-US" altLang="en-US"/>
              <a:t>Custódio, A. L., Emmerich, M., &amp; Madeira, J. F. A. (2012). Recent Developments in Derivative-free Multiobjective Optimization.</a:t>
            </a:r>
          </a:p>
        </p:txBody>
      </p:sp>
    </p:spTree>
  </p:cSld>
  <p:clrMapOvr>
    <a:masterClrMapping/>
  </p:clrMapOvr>
  <p:transition>
    <p:pull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55CABBE5-BE01-49E4-A9A6-3B3B5B3D6AB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nl-NL" sz="3200" kern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Symbol"/>
              </a:rPr>
              <a:t>(+)-</a:t>
            </a:r>
            <a:r>
              <a:rPr lang="nl-NL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Evolutionary Algorithm </a:t>
            </a:r>
            <a:endParaRPr lang="de-DE" sz="32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435" name="Grafik 3" descr="txp_fig">
            <a:extLst>
              <a:ext uri="{FF2B5EF4-FFF2-40B4-BE49-F238E27FC236}">
                <a16:creationId xmlns:a16="http://schemas.microsoft.com/office/drawing/2014/main" id="{88156BAF-835E-4559-9EB7-8B4F24E506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3600"/>
            <a:ext cx="74676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odern synthesis (20th century) - Wikipedia">
            <a:extLst>
              <a:ext uri="{FF2B5EF4-FFF2-40B4-BE49-F238E27FC236}">
                <a16:creationId xmlns:a16="http://schemas.microsoft.com/office/drawing/2014/main" id="{EC9E85BF-A1D9-4F92-AA1A-984E575983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513BB3-0B48-483F-8048-67BB36C5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9" y="1461386"/>
            <a:ext cx="3714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89B99F-E51E-4BBB-8AFB-14CC405B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Theory in Biology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D8C94-8A35-407F-97C8-39A04EBFD3A5}"/>
              </a:ext>
            </a:extLst>
          </p:cNvPr>
          <p:cNvSpPr txBox="1"/>
          <p:nvPr/>
        </p:nvSpPr>
        <p:spPr>
          <a:xfrm>
            <a:off x="4264350" y="923408"/>
            <a:ext cx="1395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explain the biological diversity?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C3B52-53A7-40DC-8A61-C92F26E3978A}"/>
              </a:ext>
            </a:extLst>
          </p:cNvPr>
          <p:cNvSpPr txBox="1"/>
          <p:nvPr/>
        </p:nvSpPr>
        <p:spPr>
          <a:xfrm>
            <a:off x="4010303" y="1816008"/>
            <a:ext cx="19813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</a:rPr>
              <a:t>(“even in large populations and in neutral fitness only one species can coexists. Extinction happens rapidly”)</a:t>
            </a:r>
          </a:p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Schönemann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Emmerich, M., &amp; Preuss, M. (2004). On the Extinction of Evolutionary Algorithm Subpopulations on Multimodal Landscapes.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Informatica (Slovenia)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345-351.</a:t>
            </a:r>
          </a:p>
          <a:p>
            <a:endParaRPr lang="en-US" sz="1050" dirty="0">
              <a:solidFill>
                <a:srgbClr val="22222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369B46-5630-4126-906E-1F16439B5AFD}"/>
              </a:ext>
            </a:extLst>
          </p:cNvPr>
          <p:cNvCxnSpPr/>
          <p:nvPr/>
        </p:nvCxnSpPr>
        <p:spPr>
          <a:xfrm flipV="1">
            <a:off x="6063777" y="1448781"/>
            <a:ext cx="0" cy="247527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301F17-DDC0-4423-B49B-2DC1704CB304}"/>
              </a:ext>
            </a:extLst>
          </p:cNvPr>
          <p:cNvCxnSpPr>
            <a:cxnSpLocks/>
          </p:cNvCxnSpPr>
          <p:nvPr/>
        </p:nvCxnSpPr>
        <p:spPr>
          <a:xfrm flipV="1">
            <a:off x="6018772" y="3924055"/>
            <a:ext cx="2232865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9FD6F00-BDB4-4C5C-96B5-2F6B4B42BF8E}"/>
              </a:ext>
            </a:extLst>
          </p:cNvPr>
          <p:cNvSpPr/>
          <p:nvPr/>
        </p:nvSpPr>
        <p:spPr>
          <a:xfrm>
            <a:off x="6213588" y="1711569"/>
            <a:ext cx="135009" cy="1421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D2DAE3D-E6A0-474E-B025-763C04E45416}"/>
              </a:ext>
            </a:extLst>
          </p:cNvPr>
          <p:cNvSpPr/>
          <p:nvPr/>
        </p:nvSpPr>
        <p:spPr>
          <a:xfrm>
            <a:off x="6674395" y="2933617"/>
            <a:ext cx="135009" cy="1421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C91597A-DA25-499D-9728-3543EC6A3881}"/>
              </a:ext>
            </a:extLst>
          </p:cNvPr>
          <p:cNvSpPr/>
          <p:nvPr/>
        </p:nvSpPr>
        <p:spPr>
          <a:xfrm>
            <a:off x="6327417" y="2241484"/>
            <a:ext cx="135009" cy="1421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6E70DFE-A368-48AF-AF0B-0D5757BB802A}"/>
              </a:ext>
            </a:extLst>
          </p:cNvPr>
          <p:cNvSpPr/>
          <p:nvPr/>
        </p:nvSpPr>
        <p:spPr>
          <a:xfrm>
            <a:off x="7189446" y="3303004"/>
            <a:ext cx="135009" cy="1421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A96F9EE-EF9F-4039-AFC6-4949346503F4}"/>
              </a:ext>
            </a:extLst>
          </p:cNvPr>
          <p:cNvSpPr/>
          <p:nvPr/>
        </p:nvSpPr>
        <p:spPr>
          <a:xfrm>
            <a:off x="7867565" y="3480883"/>
            <a:ext cx="135009" cy="1421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508FC-D67B-4B15-A59B-C00962B51855}"/>
                  </a:ext>
                </a:extLst>
              </p:cNvPr>
              <p:cNvSpPr txBox="1"/>
              <p:nvPr/>
            </p:nvSpPr>
            <p:spPr>
              <a:xfrm>
                <a:off x="7863180" y="4085716"/>
                <a:ext cx="9814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𝑛𝑢𝑡𝑠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508FC-D67B-4B15-A59B-C00962B5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180" y="4085716"/>
                <a:ext cx="981487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130529-C46E-4BDB-9940-78192A949FAF}"/>
                  </a:ext>
                </a:extLst>
              </p:cNvPr>
              <p:cNvSpPr txBox="1"/>
              <p:nvPr/>
            </p:nvSpPr>
            <p:spPr>
              <a:xfrm>
                <a:off x="5952913" y="1010461"/>
                <a:ext cx="10008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=insects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130529-C46E-4BDB-9940-78192A94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913" y="1010461"/>
                <a:ext cx="1000851" cy="307777"/>
              </a:xfrm>
              <a:prstGeom prst="rect">
                <a:avLst/>
              </a:prstGeom>
              <a:blipFill>
                <a:blip r:embed="rId4"/>
                <a:stretch>
                  <a:fillRect t="-4000" r="-18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6">
            <a:extLst>
              <a:ext uri="{FF2B5EF4-FFF2-40B4-BE49-F238E27FC236}">
                <a16:creationId xmlns:a16="http://schemas.microsoft.com/office/drawing/2014/main" id="{01705CCF-81F7-4CE5-BEE4-D553E9E3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77" y="4073796"/>
            <a:ext cx="3463305" cy="26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274F63-1833-42F3-BDD4-012B02D67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166" y="2967898"/>
            <a:ext cx="788421" cy="617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3CB21B-F537-4824-8A61-A1E070821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092" y="1405349"/>
            <a:ext cx="1084306" cy="7835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F1FCD-26B9-434B-9413-147FF619D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986" y="2488647"/>
            <a:ext cx="1270070" cy="6741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95FBC5-929C-49AA-85CC-A575CEBD4EB5}"/>
              </a:ext>
            </a:extLst>
          </p:cNvPr>
          <p:cNvSpPr txBox="1"/>
          <p:nvPr/>
        </p:nvSpPr>
        <p:spPr>
          <a:xfrm>
            <a:off x="6675150" y="499227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multi-objective</a:t>
            </a:r>
          </a:p>
          <a:p>
            <a:r>
              <a:rPr lang="en-US" dirty="0">
                <a:solidFill>
                  <a:srgbClr val="FF0000"/>
                </a:solidFill>
              </a:rPr>
              <a:t>selection happen in nature?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9BF81D-DE68-4B9A-BAB7-8BC6B7A29462}"/>
                  </a:ext>
                </a:extLst>
              </p:cNvPr>
              <p:cNvSpPr txBox="1"/>
              <p:nvPr/>
            </p:nvSpPr>
            <p:spPr>
              <a:xfrm>
                <a:off x="3072972" y="3647109"/>
                <a:ext cx="29128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Charles Darwin: Adaptive radiation</a:t>
                </a:r>
                <a:br>
                  <a:rPr lang="en-US" dirty="0"/>
                </a:br>
                <a:r>
                  <a:rPr lang="en-US" dirty="0"/>
                  <a:t>different niches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US" dirty="0"/>
                  <a:t>different species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9BF81D-DE68-4B9A-BAB7-8BC6B7A29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72" y="3647109"/>
                <a:ext cx="2912849" cy="523220"/>
              </a:xfrm>
              <a:prstGeom prst="rect">
                <a:avLst/>
              </a:prstGeom>
              <a:blipFill>
                <a:blip r:embed="rId9"/>
                <a:stretch>
                  <a:fillRect l="-628" t="-1163" r="-41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D6F8F52-E3D8-4498-8BB4-A609494307C3}"/>
              </a:ext>
            </a:extLst>
          </p:cNvPr>
          <p:cNvSpPr txBox="1"/>
          <p:nvPr/>
        </p:nvSpPr>
        <p:spPr>
          <a:xfrm>
            <a:off x="161510" y="789661"/>
            <a:ext cx="3600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theory …. Explains optimizations </a:t>
            </a:r>
          </a:p>
          <a:p>
            <a:r>
              <a:rPr lang="en-US" dirty="0"/>
              <a:t>(adaptation to environment)</a:t>
            </a:r>
          </a:p>
          <a:p>
            <a:r>
              <a:rPr lang="en-US" dirty="0"/>
              <a:t>but cannot explain diversity and interaction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929EFA-644F-4919-8E2A-61DA20DF94F5}"/>
              </a:ext>
            </a:extLst>
          </p:cNvPr>
          <p:cNvSpPr txBox="1"/>
          <p:nvPr/>
        </p:nvSpPr>
        <p:spPr>
          <a:xfrm>
            <a:off x="1959630" y="5796171"/>
            <a:ext cx="515237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Also interesting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Co-evolution: Species depend</a:t>
            </a:r>
          </a:p>
          <a:p>
            <a:r>
              <a:rPr lang="en-US" sz="1050" dirty="0">
                <a:solidFill>
                  <a:srgbClr val="FF0000"/>
                </a:solidFill>
              </a:rPr>
              <a:t>on each other, influence each</a:t>
            </a:r>
          </a:p>
          <a:p>
            <a:r>
              <a:rPr lang="en-US" sz="1050" dirty="0">
                <a:solidFill>
                  <a:srgbClr val="FF0000"/>
                </a:solidFill>
              </a:rPr>
              <a:t>Other’s fitness </a:t>
            </a:r>
          </a:p>
          <a:p>
            <a:r>
              <a:rPr lang="en-US" sz="1050" dirty="0">
                <a:solidFill>
                  <a:srgbClr val="FF0000"/>
                </a:solidFill>
              </a:rPr>
              <a:t>“all is connected, complex equilibria” </a:t>
            </a:r>
          </a:p>
          <a:p>
            <a:r>
              <a:rPr lang="en-US" sz="1050" dirty="0">
                <a:solidFill>
                  <a:srgbClr val="FF0000"/>
                </a:solidFill>
              </a:rPr>
              <a:t>e.g. Fox need rabbit to survive …  butterfly and flower need each other (symbiosis) </a:t>
            </a:r>
          </a:p>
          <a:p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1032" name="Picture 8" descr="Fox &amp;amp; Rabbit: Ferry, Beth, Dudás, Gergely: 9781419740770: Amazon.com: Books">
            <a:extLst>
              <a:ext uri="{FF2B5EF4-FFF2-40B4-BE49-F238E27FC236}">
                <a16:creationId xmlns:a16="http://schemas.microsoft.com/office/drawing/2014/main" id="{B8F33090-9B13-469F-99D2-148C0728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3" y="4374983"/>
            <a:ext cx="1715872" cy="24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B66F51-9258-4A4A-90E0-44127A62F3D4}"/>
              </a:ext>
            </a:extLst>
          </p:cNvPr>
          <p:cNvCxnSpPr/>
          <p:nvPr/>
        </p:nvCxnSpPr>
        <p:spPr>
          <a:xfrm>
            <a:off x="2141730" y="4252211"/>
            <a:ext cx="0" cy="48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D15927-A9C7-4861-942A-32A2E0A615C8}"/>
              </a:ext>
            </a:extLst>
          </p:cNvPr>
          <p:cNvSpPr txBox="1"/>
          <p:nvPr/>
        </p:nvSpPr>
        <p:spPr>
          <a:xfrm>
            <a:off x="1977269" y="4715271"/>
            <a:ext cx="18453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Is this evolution?</a:t>
            </a:r>
          </a:p>
          <a:p>
            <a:r>
              <a:rPr lang="en-US" dirty="0">
                <a:highlight>
                  <a:srgbClr val="FFFF00"/>
                </a:highlight>
              </a:rPr>
              <a:t>Nature is much more</a:t>
            </a:r>
          </a:p>
          <a:p>
            <a:r>
              <a:rPr lang="en-US" dirty="0">
                <a:highlight>
                  <a:srgbClr val="FFFF00"/>
                </a:highlight>
              </a:rPr>
              <a:t>complex …</a:t>
            </a:r>
          </a:p>
        </p:txBody>
      </p:sp>
    </p:spTree>
    <p:extLst>
      <p:ext uri="{BB962C8B-B14F-4D97-AF65-F5344CB8AC3E}">
        <p14:creationId xmlns:p14="http://schemas.microsoft.com/office/powerpoint/2010/main" val="2440041067"/>
      </p:ext>
    </p:extLst>
  </p:cSld>
  <p:clrMapOvr>
    <a:masterClrMapping/>
  </p:clrMapOvr>
  <p:transition>
    <p:pull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C86DBF6-F0A6-4EBE-8B0C-129B08B5B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Metaheuristic algorithm design – Example: Multiobjective Optimization Library PISA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id="{2B5AC2C9-5C1F-4983-AE82-55BD12CFD8E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22288" y="2417763"/>
          <a:ext cx="7646987" cy="348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7647619" imgH="3486637" progId="MSPhotoEd.3">
                  <p:embed/>
                </p:oleObj>
              </mc:Choice>
              <mc:Fallback>
                <p:oleObj name="Photo Editor Photo" r:id="rId2" imgW="7647619" imgH="3486637" progId="MSPhotoEd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417763"/>
                        <a:ext cx="7646987" cy="348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>
            <a:extLst>
              <a:ext uri="{FF2B5EF4-FFF2-40B4-BE49-F238E27FC236}">
                <a16:creationId xmlns:a16="http://schemas.microsoft.com/office/drawing/2014/main" id="{8A3456EC-42FB-4FDB-8B1D-2609B7DAF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5994400"/>
            <a:ext cx="596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The concept of PISA, a library for multicriteria optimziation (ETH Zuerich)</a:t>
            </a:r>
          </a:p>
        </p:txBody>
      </p:sp>
      <p:sp>
        <p:nvSpPr>
          <p:cNvPr id="19461" name="Text Box 6">
            <a:extLst>
              <a:ext uri="{FF2B5EF4-FFF2-40B4-BE49-F238E27FC236}">
                <a16:creationId xmlns:a16="http://schemas.microsoft.com/office/drawing/2014/main" id="{D5AF6C81-E242-42A6-B9E8-4F135E55E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1470025"/>
            <a:ext cx="2736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Instantiation (Specific)</a:t>
            </a:r>
          </a:p>
          <a:p>
            <a:pPr eaLnBrk="1" hangingPunct="1"/>
            <a:r>
              <a:rPr lang="en-US" altLang="en-US" sz="1800"/>
              <a:t>Mutation, Recombination</a:t>
            </a:r>
          </a:p>
          <a:p>
            <a:pPr eaLnBrk="1" hangingPunct="1"/>
            <a:r>
              <a:rPr lang="en-US" altLang="en-US" sz="1800"/>
              <a:t>Representation</a:t>
            </a:r>
          </a:p>
        </p:txBody>
      </p:sp>
      <p:sp>
        <p:nvSpPr>
          <p:cNvPr id="19462" name="Text Box 7">
            <a:extLst>
              <a:ext uri="{FF2B5EF4-FFF2-40B4-BE49-F238E27FC236}">
                <a16:creationId xmlns:a16="http://schemas.microsoft.com/office/drawing/2014/main" id="{BA99844B-52A3-4458-A895-F0A96ED70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1514475"/>
            <a:ext cx="2797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Metaheuristic (Generic)</a:t>
            </a:r>
          </a:p>
          <a:p>
            <a:pPr eaLnBrk="1" hangingPunct="1"/>
            <a:r>
              <a:rPr lang="en-US" altLang="en-US" sz="1800"/>
              <a:t>(Evolutionary, Population,</a:t>
            </a:r>
          </a:p>
          <a:p>
            <a:pPr eaLnBrk="1" hangingPunct="1"/>
            <a:r>
              <a:rPr lang="en-US" altLang="en-US" sz="1800"/>
              <a:t>Selection)</a:t>
            </a:r>
          </a:p>
        </p:txBody>
      </p:sp>
    </p:spTree>
  </p:cSld>
  <p:clrMapOvr>
    <a:masterClrMapping/>
  </p:clrMapOvr>
  <p:transition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E87385C-66E6-4083-8FC7-3D6132503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Selection operator</a:t>
            </a:r>
          </a:p>
        </p:txBody>
      </p:sp>
      <p:pic>
        <p:nvPicPr>
          <p:cNvPr id="20483" name="Picture 15" descr="txp_fig">
            <a:extLst>
              <a:ext uri="{FF2B5EF4-FFF2-40B4-BE49-F238E27FC236}">
                <a16:creationId xmlns:a16="http://schemas.microsoft.com/office/drawing/2014/main" id="{1C1A354A-69C2-49E0-807B-383E72758B6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1670050"/>
            <a:ext cx="675957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6" descr="txp_fig">
            <a:extLst>
              <a:ext uri="{FF2B5EF4-FFF2-40B4-BE49-F238E27FC236}">
                <a16:creationId xmlns:a16="http://schemas.microsoft.com/office/drawing/2014/main" id="{E0ED23E5-BF46-4A9E-AE3C-6AF406DDA94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149475"/>
            <a:ext cx="72136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7" descr="txp_fig">
            <a:extLst>
              <a:ext uri="{FF2B5EF4-FFF2-40B4-BE49-F238E27FC236}">
                <a16:creationId xmlns:a16="http://schemas.microsoft.com/office/drawing/2014/main" id="{F8BF4263-984D-4B72-B025-E2517CB061A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541588"/>
            <a:ext cx="58674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8" descr="txp_fig">
            <a:extLst>
              <a:ext uri="{FF2B5EF4-FFF2-40B4-BE49-F238E27FC236}">
                <a16:creationId xmlns:a16="http://schemas.microsoft.com/office/drawing/2014/main" id="{1F1C0617-93DD-49D1-81E2-CFD1EE5F972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2928938"/>
            <a:ext cx="7291387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Grafik 12" descr="txp_fig">
            <a:extLst>
              <a:ext uri="{FF2B5EF4-FFF2-40B4-BE49-F238E27FC236}">
                <a16:creationId xmlns:a16="http://schemas.microsoft.com/office/drawing/2014/main" id="{17E27C03-1DBA-4B69-B9A7-FE15A40BE5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3838575"/>
            <a:ext cx="583723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Grafik 11" descr="txp_fig">
            <a:extLst>
              <a:ext uri="{FF2B5EF4-FFF2-40B4-BE49-F238E27FC236}">
                <a16:creationId xmlns:a16="http://schemas.microsoft.com/office/drawing/2014/main" id="{0D2DC600-9B3B-4F11-9A41-E6A9BD52ABF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328738"/>
            <a:ext cx="2393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3" descr="txp_fig">
            <a:extLst>
              <a:ext uri="{FF2B5EF4-FFF2-40B4-BE49-F238E27FC236}">
                <a16:creationId xmlns:a16="http://schemas.microsoft.com/office/drawing/2014/main" id="{6DDE569A-87F2-4D46-978E-12BEF38F45F0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4232275"/>
            <a:ext cx="716597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25" descr="txp_fig">
            <a:extLst>
              <a:ext uri="{FF2B5EF4-FFF2-40B4-BE49-F238E27FC236}">
                <a16:creationId xmlns:a16="http://schemas.microsoft.com/office/drawing/2014/main" id="{3F050668-7CF8-4354-81DC-5CE8DBE2FB0A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689475"/>
            <a:ext cx="730726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28" descr="txp_fig">
            <a:extLst>
              <a:ext uri="{FF2B5EF4-FFF2-40B4-BE49-F238E27FC236}">
                <a16:creationId xmlns:a16="http://schemas.microsoft.com/office/drawing/2014/main" id="{0A106F9B-3B56-40C6-8E0A-42ED84E5D356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5408613"/>
            <a:ext cx="73231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FC646DB-92EC-4C52-8AF3-07F60CB5C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Variation operators</a:t>
            </a:r>
          </a:p>
        </p:txBody>
      </p:sp>
      <p:pic>
        <p:nvPicPr>
          <p:cNvPr id="21507" name="Picture 5" descr="txp_fig">
            <a:extLst>
              <a:ext uri="{FF2B5EF4-FFF2-40B4-BE49-F238E27FC236}">
                <a16:creationId xmlns:a16="http://schemas.microsoft.com/office/drawing/2014/main" id="{B3188ADC-3C0D-4111-BA3B-C394243A491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133475"/>
            <a:ext cx="18653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9" descr="txp_fig">
            <a:extLst>
              <a:ext uri="{FF2B5EF4-FFF2-40B4-BE49-F238E27FC236}">
                <a16:creationId xmlns:a16="http://schemas.microsoft.com/office/drawing/2014/main" id="{F4B3ABFE-7600-4FF9-9095-69EFE087BD2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1557338"/>
            <a:ext cx="38735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Grafik 13" descr="txp_fig">
            <a:extLst>
              <a:ext uri="{FF2B5EF4-FFF2-40B4-BE49-F238E27FC236}">
                <a16:creationId xmlns:a16="http://schemas.microsoft.com/office/drawing/2014/main" id="{D5C6DEA6-8375-422D-AA75-9CF77BEB7B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1955800"/>
            <a:ext cx="60737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2" descr="txp_fig">
            <a:extLst>
              <a:ext uri="{FF2B5EF4-FFF2-40B4-BE49-F238E27FC236}">
                <a16:creationId xmlns:a16="http://schemas.microsoft.com/office/drawing/2014/main" id="{36432665-92C3-4268-B53F-2E9000EAF6B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735263"/>
            <a:ext cx="14509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Grafik 12" descr="txp_fig">
            <a:extLst>
              <a:ext uri="{FF2B5EF4-FFF2-40B4-BE49-F238E27FC236}">
                <a16:creationId xmlns:a16="http://schemas.microsoft.com/office/drawing/2014/main" id="{9244BD5E-8EB3-43AF-AFDE-539A7C7EB5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3097213"/>
            <a:ext cx="59944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6" descr="txp_fig">
            <a:extLst>
              <a:ext uri="{FF2B5EF4-FFF2-40B4-BE49-F238E27FC236}">
                <a16:creationId xmlns:a16="http://schemas.microsoft.com/office/drawing/2014/main" id="{1898A1CD-92A3-43DE-866E-CF30FB5EF52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570288"/>
            <a:ext cx="6424612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8" descr="txp_fig">
            <a:extLst>
              <a:ext uri="{FF2B5EF4-FFF2-40B4-BE49-F238E27FC236}">
                <a16:creationId xmlns:a16="http://schemas.microsoft.com/office/drawing/2014/main" id="{F295DF1C-963C-4BD3-A672-324F440F60D2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457700"/>
            <a:ext cx="22320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Grafik 11" descr="txp_fig">
            <a:extLst>
              <a:ext uri="{FF2B5EF4-FFF2-40B4-BE49-F238E27FC236}">
                <a16:creationId xmlns:a16="http://schemas.microsoft.com/office/drawing/2014/main" id="{FDB66C7B-A3BA-4D33-8560-56846F680CC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872038"/>
            <a:ext cx="51943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Grafik 11" descr="txp_fig">
            <a:extLst>
              <a:ext uri="{FF2B5EF4-FFF2-40B4-BE49-F238E27FC236}">
                <a16:creationId xmlns:a16="http://schemas.microsoft.com/office/drawing/2014/main" id="{ED65576D-2E10-4B0A-81EA-C093DE5BC89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5302250"/>
            <a:ext cx="69326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Grafik 15" descr="txp_fig">
            <a:extLst>
              <a:ext uri="{FF2B5EF4-FFF2-40B4-BE49-F238E27FC236}">
                <a16:creationId xmlns:a16="http://schemas.microsoft.com/office/drawing/2014/main" id="{8A54B8F5-8801-4420-95F9-38F2621A7AE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360613"/>
            <a:ext cx="741362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Grafik 18" descr="txp_fig">
            <a:extLst>
              <a:ext uri="{FF2B5EF4-FFF2-40B4-BE49-F238E27FC236}">
                <a16:creationId xmlns:a16="http://schemas.microsoft.com/office/drawing/2014/main" id="{A9D688B8-CB5C-4E26-8EB1-B433DC7F00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962400"/>
            <a:ext cx="6773862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Grafik 20" descr="txp_fig">
            <a:extLst>
              <a:ext uri="{FF2B5EF4-FFF2-40B4-BE49-F238E27FC236}">
                <a16:creationId xmlns:a16="http://schemas.microsoft.com/office/drawing/2014/main" id="{31B12941-30BF-49C3-8F2E-4FF0943FB3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5692775"/>
            <a:ext cx="74580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39F0FFA-A466-4692-A191-B6E78BE1D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Initialization</a:t>
            </a:r>
          </a:p>
        </p:txBody>
      </p:sp>
      <p:pic>
        <p:nvPicPr>
          <p:cNvPr id="22531" name="Picture 12" descr="txp_fig">
            <a:extLst>
              <a:ext uri="{FF2B5EF4-FFF2-40B4-BE49-F238E27FC236}">
                <a16:creationId xmlns:a16="http://schemas.microsoft.com/office/drawing/2014/main" id="{D330434B-6EC7-45EF-B042-8B3779AAA13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25575"/>
            <a:ext cx="3108325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Grafik 10" descr="txp_fig">
            <a:extLst>
              <a:ext uri="{FF2B5EF4-FFF2-40B4-BE49-F238E27FC236}">
                <a16:creationId xmlns:a16="http://schemas.microsoft.com/office/drawing/2014/main" id="{001D778F-A315-4F22-83C3-7EB42E4AC7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812925"/>
            <a:ext cx="58658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Grafik 11" descr="txp_fig">
            <a:extLst>
              <a:ext uri="{FF2B5EF4-FFF2-40B4-BE49-F238E27FC236}">
                <a16:creationId xmlns:a16="http://schemas.microsoft.com/office/drawing/2014/main" id="{01AE6B21-B22D-419F-9302-1B9B1E4474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3103563"/>
            <a:ext cx="5211763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24" descr="txp_fig">
            <a:extLst>
              <a:ext uri="{FF2B5EF4-FFF2-40B4-BE49-F238E27FC236}">
                <a16:creationId xmlns:a16="http://schemas.microsoft.com/office/drawing/2014/main" id="{21D3CD30-DF18-482C-AAC1-78B90BBE0B9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670175"/>
            <a:ext cx="51641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Grafik 12" descr="txp_fig">
            <a:extLst>
              <a:ext uri="{FF2B5EF4-FFF2-40B4-BE49-F238E27FC236}">
                <a16:creationId xmlns:a16="http://schemas.microsoft.com/office/drawing/2014/main" id="{7F4C57E1-9275-4564-99CC-EB543A18F2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437063"/>
            <a:ext cx="39211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28" descr="txp_fig">
            <a:extLst>
              <a:ext uri="{FF2B5EF4-FFF2-40B4-BE49-F238E27FC236}">
                <a16:creationId xmlns:a16="http://schemas.microsoft.com/office/drawing/2014/main" id="{26DD6DB3-9A9D-415E-8AA8-103CE88CF2D9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22700"/>
            <a:ext cx="6727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32" descr="txp_fig">
            <a:extLst>
              <a:ext uri="{FF2B5EF4-FFF2-40B4-BE49-F238E27FC236}">
                <a16:creationId xmlns:a16="http://schemas.microsoft.com/office/drawing/2014/main" id="{5655255D-7037-483F-9681-944CC2D1CA56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5035550"/>
            <a:ext cx="744537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&quot;d:\bin\gswin32c.exe&quot;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DEFAULTDISPLAYSOURCE" val="\documentclass{slides}\pagestyle{empty}&#10;\usepackage{amssymb}&#10;\usepackage{pstcol}&#10;\begin{document}&#10;\small&#10;&#10;\end{document}&#10;"/>
  <p:tag name="EMBEDFONT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Proportional to fitness (objective function value)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32"/>
  <p:tag name="PICTUREFILESIZE" val="313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Proportional to rank due to objective function value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1"/>
  <p:tag name="PICTUREFILESIZE" val="315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Uniformly randomly (Evolution strategies)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75"/>
  <p:tag name="PICTUREFILESIZE" val="284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Tournament: Draw $q$ individuals out of population and select best two individuals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517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bullet$ Replacement Selection (survivor selection)&#10;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3"/>
  <p:tag name="PICTUREFILESIZE" val="374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bullet$ Mating selection&#10;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53"/>
  <p:tag name="PICTUREFILESIZE" val="166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$(\mu, \lambda)$ selection: Select $\mu$ best out of $\lambda$ new variants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8"/>
  <p:tag name="PICTUREFILESIZE" val="3189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$(\mu+ \lambda)$ selection: Select $\mu$ best out of $\lambda$ new variants and $\mu$ solutions in current population $P_t$&#10;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573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$(\mu+ 1)$ selection (steady-state selection): Add new solution and eliminate worst variant in population 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8"/>
  <p:tag name="PICTUREFILESIZE" val="6137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bullet$ Initialization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41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- 0-ary operator: init: $\Omega \rightarrow \mathbb{S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5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Distribute initial population in search space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1"/>
  <p:tag name="PICTUREFILESIZE" val="200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Mut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1"/>
  <p:tag name="PICTUREFILESIZE" val="3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1-ary (unary) operator: mutate: $\mathbb{S} \times \Omega \rightarrow \mathbb{S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6"/>
  <p:tag name="PICTUREFILESIZE" val="216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- Generate random variation of original solu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03"/>
  <p:tag name="PICTUREFILESIZE" val="154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Recombin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40"/>
  <p:tag name="PICTUREFILESIZE" val="57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N-ary operator (N$&gt;$1): $\mathbb{S} \times  \mathbb{S} \times \Omega \rightarrow \mathbb{S}$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077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Combine information of $N$, typically 2, individuals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5"/>
  <p:tag name="PICTUREFILESIZE" val="242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Example: Initialize uniformly random in search space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5"/>
  <p:tag name="PICTUREFILESIZE" val="233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Example: Add normally distributed perturbation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25"/>
  <p:tag name="PICTUREFILESIZE" val="229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Metaheuristics are heuristic methods that can be applied generically to a larger class of problems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477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Example: Chose each solution component randomly from one of the parents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8"/>
  <p:tag name="PICTUREFILESIZE" val="368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Uniform initialization: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5"/>
  <p:tag name="PICTUREFILESIZE" val="656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x_i = x^{min}_i + \mbox{uniform} (x_i^{max} - x^{min}_i), i = 1, \dots, d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8"/>
  <p:tag name="PICTUREFILESIZE" val="2079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x_i = x^{start}_i + \sigma \cdot \mbox{normal}(0,1), i = 1, \dots, d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7"/>
  <p:tag name="PICTUREFILESIZE" val="1783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Initialization around a starting point: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24"/>
  <p:tag name="PICTUREFILESIZE" val="1218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P = \max_{\mathbf{X} \subset_\mu \mathbb{S}} \min_{\mathbf{x}, \mathbf{x}' \in \mathbb{S}}(|&#10;\mathbf{x} - \mathbf{x}'|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6"/>
  <p:tag name="PICTUREFILESIZE" val="1465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Space filling designs (e.g. distance maximizing):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22"/>
  <p:tag name="PICTUREFILESIZE" val="1858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- Other designs: Latin hypercube designs, blocking designs maximal entropy designs, sequential designs etc.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4040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Bit-flip mut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5"/>
  <p:tag name="PICTUREFILESIZE" val="547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Flip-every bit with (small) probability $p_m$. Recommended (B{\&quot;a}ck, 1996) $1/n$, where $n$ is length of vector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7"/>
  <p:tag name="PICTUREFILESIZE" val="537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Heuristic algorithms apply smart rules to solve a problem or find approximative solutions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5"/>
  <p:tag name="PICTUREFILESIZE" val="4270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Single bit mut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7"/>
  <p:tag name="PICTUREFILESIZE" val="697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Flip one randomly chosen bit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347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Search process might get trapped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4"/>
  <p:tag name="PICTUREFILESIZE" val="1765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 Gaussian mut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1"/>
  <p:tag name="PICTUREFILESIZE" val="67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$x_i = x_i + \sigma \cdot \mbox{Normal}(0,1)$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1221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- Control $\sigma$ and $\Sigma$ based on success rate and autocorrelation of the more recent points in the evolution path. Needs to be adapted for multiobjective optimization; no optimal step-size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7"/>
  <p:tag name="PICTUREFILESIZE" val="8579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footnotesize&#10;- Covariance matrix mutation  $\mathbf{x} + \mbox{Normal}(0, \Sigma)$.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5"/>
  <p:tag name="PICTUREFILESIZE" val="2237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{&#10;\tt&#10;\ \    1 1 | 1 1 | 1 1 1 1\\&#10;+      0 0 | 0 0 | 0 0 0 0\\&#10;--------------------\\&#10;=  1 1 | 0 0 | 1 1 1 1\\&#10;} 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4"/>
  <p:tag name="PICTUREFILESIZE" val="1194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{&#10;\tt&#10;\ \    1  1  1  1  1  1  1  1\\&#10;+      0  0  0  0  0  0  0  0\\&#10;--------------------\\&#10;=  1  0  1 0  1  1  0  1\\&#10;} 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5"/>
  <p:tag name="PICTUREFILESIZE" val="1125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{&#10;\tt&#10;\ \    1 1\ 1 1  1 1 1 1\\&#10;+      0 3\  0 0  0 0 0 0\\&#10;--------------------\\&#10;=  $\frac{1}{2}$ $2$ $\frac{1}{2}$ $\frac{1}{2}$ $\frac{1}{2}$ $\frac{1}{2}$ $\frac{1}{2}$ $\frac{1}{2}$\\&#10;}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5"/>
  <p:tag name="PICTUREFILESIZE" val="193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hey often find good solutions or improvements of existing solutions, but cannot guarantee optimality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4826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{&#10;\tt&#10;\ \    1 1 1 1 | 1 1 1 1\\&#10;+      0 0 0 0 | 0 0 0 0\\&#10;--------------------\\&#10;=  1 1 1 1 | 0 0 0 0\\&#10;} 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5"/>
  <p:tag name="PICTUREFILESIZE" val="117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large&#10;1-point crossover: choose randomly&#10;cross\-over point. Choose first entries&#10;from first parent and last from second.&#10;&#10;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03"/>
  <p:tag name="PICTUREFILESIZE" val="111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large&#10;N-point crossover: Alternate parent index&#10;at each crossover point.&#10;&#10;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5"/>
  <p:tag name="PICTUREFILESIZE" val="667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large&#10;Uniform crossover: Choose each position&#10;randomly from one of the parents.&#10;&#10;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7"/>
  <p:tag name="PICTUREFILESIZE" val="7290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large&#10;Intermediate crossover: Choose average &#10;of parent vector position (only applicable&#10;for continuous spaces).&#10;&#10;&#10;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6"/>
  <p:tag name="PICTUREFILESIZE" val="10839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tiny&#10;Theoretical analysis of recombination difficult and importance of it is discussed controversically: genetic repair hypothesis (Beyer 2001), schema theorem (Goldberg 1986), red queen hypothesis (theoretical biology)).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9"/>
  <p:tag name="PICTUREFILESIZE" val="15038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bullet$ Linkage learning in genetic algorithms (Goldberg, 2004)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2"/>
  <p:tag name="PICTUREFILESIZE" val="288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-$ Mutation and recombination within one step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7"/>
  <p:tag name="PICTUREFILESIZE" val="1434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Distance between individuals determines radius of mutation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135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bullet$ Simulated binary crossover (SBX) (Deb, 2001)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2"/>
  <p:tag name="PICTUREFILESIZE" val="262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Evolutionary are metaheuristics that are mimicking adaptation processes in biological evolution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1"/>
  <p:tag name="PICTUREFILESIZE" val="4605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With each bit also the position of the bit gets learned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65"/>
  <p:tag name="PICTUREFILESIZE" val="1843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e.g.  $(1, b_1), (2, b_3), \dots, (d, b_{i_d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234"/>
  <p:tag name="PICTUREFILESIZE" val="113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-$ Correlated variables are more likely inherited in a coupled manne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66"/>
  <p:tag name="PICTUREFILESIZE" val="2393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-$ SBX is commonly used in evolutionary multiobjective optimization. 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7"/>
  <p:tag name="PICTUREFILESIZE" val="3419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EMO Algorithms generate a series of populations $P_t, t=1, 2, \dots$ that gradually move towards a&#10;well distributed set of points on the Pareto front.&#10;&#10;Popular EMO variants are NSGA-II (Deb et al. 2001), SPEA-II (Zitzler et al. 2003), SMS-EMOA (Emmerich et al. 2005), and MOEA/D (Zhang et al. 2009)&#10;&#10;Salient topics are:&#10;(1) Statistical performance measures (2) Convergence reliability and dynamics&#10;(3) Integration in multicriteria decision making&#10;&#10;Bi-annual international conference - EMO: &#10;2001 (Zurich), 2003 (Faro), 2005 (Guanajuato), 2007 (Matsushima), 2009 (Nantes), 2011 (Ouro Preto), 2012 (Sheffield), 2014 (Ljubljana)&#10;&#10;Software: JMetal (JAVA), Shark (C\#), PygMOO (Python), and more ..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98"/>
  <p:tag name="PICTUREFILESIZE" val="36832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Ranking is done in two steps: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6"/>
  <p:tag name="PICTUREFILESIZE" val="1487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{\bf Non-dominated sorting}: The population is partitioned in a sequence of $\kappa$ subsets ($Q_1$, \dots, $Q_\kappa$) based on the Pareto order, such that individuals in $P_i$ never are dominated by individuals in $P_{j}$ for $i &lt; j$.&#10;\end{document}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9465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{\bf Crowding-distance sorting}: The subpopulations $Q_i$ are sorted using a diversity measure - the crowding distance. Solutions that are in less crowded regions are ranked higher.&#10;\end{document}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8"/>
  <p:tag name="PICTUREFILESIZE" val="8717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Problem: How can we assign a rank to each point of a population, if we have multiple objective functions?&#10;\end{document}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4"/>
  <p:tag name="PICTUREFILESIZE" val="4845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Ranking is used in $SurvivorSelection$.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08"/>
  <p:tag name="PICTUREFILESIZE" val="202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In biological evolution the interplay between selection and variation (recombination, mutation) leads to a gradual improvement of individuals in a population with respect to how well they are adapted to their environment.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7"/>
  <p:tag name="PICTUREFILESIZE" val="10242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begin{enumerate}&#10;\item input: population $P$&#10;\item output: ranked partitions $R_1, ..., R_k$&#10;\item $k \leftarrow 0$&#10;\item repeat&#10;\item $\quad$ $k \leftarrow k+1$&#10;\item$\quad$ $R_k \leftarrow$ nondominated solutions in $P$&#10;\item $\quad$ $P\leftarrow P\setminus R_k$&#10;\item until $P = \emptyset$&#10;\end{enumerate}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46"/>
  <p:tag name="PICTUREFILESIZE" val="16010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crowding distance is only used to sort each of the partitions $R_i$!&#10;&#10;&#10;&#10;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4292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criptsize&#10;\begin{enumerate}&#10;\item Input: sub-population of equal non-dominance rank $R_{l}$ of size $r=|R|$  &#10;\item for $i = 1, \dots, |R_{l}|$ &#10;\begin{enumerate} &#10;\item $c_i \leftarrow 0$&#10;\item set $\mathbf{x}$ to $i$-th point in $R_{l}$ &#10;\item for $j = 1, \dots, m$ (all objectives)&#10;\begin{enumerate} &#10;\item $L$ $\leftarrow$ sort $R_l \setminus \{\mathbf{x}\}$ by $j$-th objective ascendingly&#10;\item $\ell$ $\leftarrow$ next lower $j$-th coordinate to $x_j$ in $L$&#10;\item $u$ $\leftarrow$ next higher $j$-th coordinate to $x_j$in $L$&#10;\item $c_i \leftarrow c_i + 2 (u-\ell)$&#10;\end{enumerate} &#10;\end{enumerate} &#10;\item Return crowding distances $c_1$, $\dots$, $c_r$;&#10;\end{enumerate}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55"/>
  <p:tag name="PICTUREFILESIZE" val="33321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$\bullet$ S-Metric Selection Evolutionary Multiobjective Optimization Algorithm (Emmerich et al. 2005, Beume et al. 2007).    \\&#10;$\bullet$ Basic idea: Find population with maximal hypervolume coverage.\\&#10;$\bullet$ The hypervolume indicator measures the quality of a Pareto front approximation; Roughly, it is the size of the space that &#10;is dominated by the population.\\&#10;$\bullet$ SMS-EMOA uses non-dominated sorting but crowding distance ranking is exchanged by hypervolume contribution.\\&#10;$\bullet$ Uses a $(\mu + 1)$ selection scheme (one offspring per generation).\\&#10;$\bullet$ On popular benchmarks SMS-EMOA clearly outperforms NSGA-II and other state-of-the-art EMOA.\\&#10;$\bullet$ Fast SMS-EMOA (Hupkens et al. 2013) replaces non-dominated sorting by queuing and features&#10;$\mathcal{O}(\log(\mu))$ processing time per generation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9"/>
  <p:tag name="PICTUREFILESIZE" val="47042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Used for performance assessment of Pareto front approximation.&#10;Computational complexity: $\Theta(\mu \log(\mu))$ for $m=2,3$ (Beume et al. 2010) and $\mathcal{O}(n^{m/3})$, $m&gt;3$ (Chang, 2013).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467"/>
  <p:tag name="PICTUREFILESIZE" val="6693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&#10;Hypervol. contribution: $\Delta \mathcal{S}(\mathbf{y}_i, Y)= \mathcal{S}(Y) - \mathcal{S}(Y \setminus \{y_i\})$.&#10;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464"/>
  <p:tag name="PICTUREFILESIZE" val="2180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Computation time $\Theta(\mu \log \mu)$ for all contributions in 2-D and 3-D. (Emmerich and Fonseca, 2011)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4567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tiny&#10;$f_1(\mathbf{x}) = 1/d^\gamma \sum_{i=1}^d (|x_i|^\gamma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9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tiny&#10;$f_2(\mathbf{x}) = 1/d^\gamma \sum_{i=1}^d (|x_i-1|^\gamma)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3"/>
  <p:tag name="PICTUREFILESIZE" val="132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tiny&#10;$\gamma = 1/p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29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ypically a constant environment is assumed represented by the objective function and a penalty for&#10;violated constraints (fitness function).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8"/>
  <p:tag name="PICTUREFILESIZE" val="6581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tiny&#10;The parameter $p$ determines\\ &#10;curvature of Pareto\\ front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0"/>
  <p:tag name="PICTUREFILESIZE" val="2211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lipsum}&#10;&#10;\usepackage{enumitem}&#10;\setlist[enumerate]{itemsep=0mm}&#10;&#10;\begin{document}&#10;\scriptsize&#10;\begin{enumerate}&#10;\item Input: $t_{max}$, mutation stepsizes: $\sigma_1$, \dots, $\sigma_d$&#10;\item Initialize population $P_0 = (\mathbf{x}^{(1)}, \dots, \mathbf{x}^{(\mu)})$ by generating $\mu$ random vectors in feasible domain for input variables $[x_1^{(min)}, x_1^{(max)}]$ $\times \cdots \times$ $[x_d^{(min)}, x_d^{(max)}] \in \mathbb{R}^d$. .&#10;\item Evaluate objectives and constraints for points in $P_0$&#10;\item For $t = 1, 2, ..., t_{max}$ &#10;\begin{enumerate}&#10;\item Set $\mathbf{x}^{new}\in \mathbb{R}^d$ by selecting random index $s \in \{1, \dots, \mu\}$ and set  $x^{new}_i = x^{(s)}_i + \sigma_i N(0,1)$,  $i=1$, $\dots$, $d$. &#10;\item Remark: N(0,1): generates standard normal distributed random number.&#10;\item Evaluate objectives and constraints for $\mathbf{x}^{new}$&#10;\item Set $P_{t} \leftarrow P_{t-1} \cup \{ \mathbf{x}^{new} \}$;$\quad$ $t\leftarrow t+1$&#10;\item If $P_{t}$ contains dominated or infeasible solutions then delete randomly one of these, otherwise delete individual with smallest crowding distance (NSGA-II) or hypervolume contribution (SMS-EMOA) among the non-dominated points.&#10;\end{enumerate}&#10;\item Return feasible solutions in $P_t$&#10;\end{enumerate}&#10;\end{document}&#10;"/>
  <p:tag name="FILENAME" val="TP_tmp"/>
  <p:tag name="FORMAT" val="pngmono"/>
  <p:tag name="RES" val="2400"/>
  <p:tag name="BLEND" val="0"/>
  <p:tag name="TRANSPARENT" val="0"/>
  <p:tag name="TBUG" val="0"/>
  <p:tag name="ALLOWFS" val="0"/>
  <p:tag name="ORIGWIDTH" val="456"/>
  <p:tag name="PICTUREFILESIZE" val="7808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&#10;\begin{document}&#10;\tiny&#10;\begin{rm}&#10;\begin{description}&#10;\item[Initialization] Initialize (randomly) population with $\mu$ individuals, for instance bitstrings or real vectors.&#10;\item For $t=0,1,2,\ldots$&#10;\begin{itemize}&#10;\item{\bf Mating selection:}&#10;Select $\rho$ individuals in $\textrm{X}_t$, that will serve as `templates' for the individuals in $\textrm{X}_{t+1}$.&#10;\item{\bf Recombination:}&#10;Combine the information of the selected individuals (e.g. by means of random crossover or of averaging) in order to create a new population, ${\rm O}_t$, of $\lambda$ offspring individuals.&#10;\item{\bf Mutation:}&#10;Perturb (some of) the offspring individuals in ${\rm O}_t$ by means of small random modifications.&#10;\item {\bf Fitness assignment:} Evaluate the fitness of each offspring individual, considering the corresponding objective function value (and, possibly, other criteria).&#10;\item{\bf Environmental selection:}&#10;Select $\mu$ best individuals from  ${\rm O}_t \cup \textrm{X}_t$, in order to form the next generation parent population $\textrm{X}_{t+1}$ (of size $\mu$).&#10;\end{itemize}&#10;\end{description}&#10;\end{rm}&#10;\end{document}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8"/>
  <p:tag name="PICTUREFILESIZE" val="23931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1678</Words>
  <Application>Microsoft Office PowerPoint</Application>
  <PresentationFormat>On-screen Show (4:3)</PresentationFormat>
  <Paragraphs>179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Cambria Math</vt:lpstr>
      <vt:lpstr>CMBX12</vt:lpstr>
      <vt:lpstr>CMEX10</vt:lpstr>
      <vt:lpstr>CMMI8</vt:lpstr>
      <vt:lpstr>CMSY8</vt:lpstr>
      <vt:lpstr>LCMSS8</vt:lpstr>
      <vt:lpstr>MSBM10</vt:lpstr>
      <vt:lpstr>Open Sans</vt:lpstr>
      <vt:lpstr>Standarddesign</vt:lpstr>
      <vt:lpstr>Photo Editor Photo</vt:lpstr>
      <vt:lpstr>Photo Editor-Foto</vt:lpstr>
      <vt:lpstr>Acrobat Document</vt:lpstr>
      <vt:lpstr>Unit: Population-based Multiobjective Optimization</vt:lpstr>
      <vt:lpstr>Learning Goals</vt:lpstr>
      <vt:lpstr>PowerPoint Presentation</vt:lpstr>
      <vt:lpstr>PowerPoint Presentation</vt:lpstr>
      <vt:lpstr>Evolution Theory in Biology</vt:lpstr>
      <vt:lpstr>Metaheuristic algorithm design – Example: Multiobjective Optimization Library PISA</vt:lpstr>
      <vt:lpstr>Selection operator</vt:lpstr>
      <vt:lpstr>Variation operators</vt:lpstr>
      <vt:lpstr>Initialization</vt:lpstr>
      <vt:lpstr>Mutation of bitstrings and real vectors</vt:lpstr>
      <vt:lpstr>Recombination: crossover operators</vt:lpstr>
      <vt:lpstr>Recombination: advanced concepts</vt:lpstr>
      <vt:lpstr>Evolutionary multicriterion optimization (EMO)</vt:lpstr>
      <vt:lpstr>Evolutionary multiobjective optimization: Diversity and convergence</vt:lpstr>
      <vt:lpstr>Non-dominated sorting  genetic algorithm (NSGA-II)</vt:lpstr>
      <vt:lpstr>A: Non-dominated sorting</vt:lpstr>
      <vt:lpstr>Algorithm: Non-dominated sorting</vt:lpstr>
      <vt:lpstr>B: Crowding distance sorting</vt:lpstr>
      <vt:lpstr>Algorithm: Crowding distance sorting</vt:lpstr>
      <vt:lpstr>NSGA-II ZDT1*</vt:lpstr>
      <vt:lpstr>NSGA-II ZDT2*</vt:lpstr>
      <vt:lpstr>Results ZDTL4*</vt:lpstr>
      <vt:lpstr>NSGA-III</vt:lpstr>
      <vt:lpstr>NSGA-III</vt:lpstr>
      <vt:lpstr>SMS EMOA</vt:lpstr>
      <vt:lpstr>Hypervolume Indicator for assessing the quality of Pareto fronts</vt:lpstr>
      <vt:lpstr>Hypervolume contributions</vt:lpstr>
      <vt:lpstr>Crowding distance vs. Hypervolume contribution Two dimensions, N-dimensions</vt:lpstr>
      <vt:lpstr>Approximations of Pareto fronts achieved with SMS-EMOA on GSP test problems problems</vt:lpstr>
      <vt:lpstr>SMS-EMOA results, DTLZ1</vt:lpstr>
      <vt:lpstr>Distribution of points achieved with SMS-EMOA</vt:lpstr>
      <vt:lpstr>Simplified NSGA-II and SMS-EMOA</vt:lpstr>
      <vt:lpstr>Generalization to multiobjective optimization</vt:lpstr>
      <vt:lpstr>Some new results ...</vt:lpstr>
      <vt:lpstr>New results ...</vt:lpstr>
      <vt:lpstr>Some new results ...</vt:lpstr>
      <vt:lpstr>Take home message</vt:lpstr>
      <vt:lpstr>Key references</vt:lpstr>
      <vt:lpstr>Key references</vt:lpstr>
    </vt:vector>
  </TitlesOfParts>
  <Company>LIACS, Leiden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rigorous analysis of two bi-criterial function families with scalable curvature of the pareto fronts</dc:title>
  <dc:creator>emmerich</dc:creator>
  <cp:lastModifiedBy>Michael Emmerich</cp:lastModifiedBy>
  <cp:revision>255</cp:revision>
  <cp:lastPrinted>2019-12-05T09:51:09Z</cp:lastPrinted>
  <dcterms:created xsi:type="dcterms:W3CDTF">2005-05-10T19:24:53Z</dcterms:created>
  <dcterms:modified xsi:type="dcterms:W3CDTF">2021-08-14T12:09:25Z</dcterms:modified>
</cp:coreProperties>
</file>